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9" r:id="rId3"/>
    <p:sldId id="257" r:id="rId4"/>
    <p:sldId id="260" r:id="rId5"/>
    <p:sldId id="258"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1" d="100"/>
          <a:sy n="91" d="100"/>
        </p:scale>
        <p:origin x="12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2017306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4071629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14686686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B700AC-7300-4580-B747-A86CE5C0FCF8}" type="datetimeFigureOut">
              <a:rPr lang="en-GB" smtClean="0"/>
              <a:t>11/07/2024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4104681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B700AC-7300-4580-B747-A86CE5C0FCF8}" type="datetimeFigureOut">
              <a:rPr lang="en-GB" smtClean="0"/>
              <a:t>11/07/2024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1908249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5B700AC-7300-4580-B747-A86CE5C0FCF8}" type="datetimeFigureOut">
              <a:rPr lang="en-GB" smtClean="0"/>
              <a:t>11/07/2024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135624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B700AC-7300-4580-B747-A86CE5C0FCF8}" type="datetimeFigureOut">
              <a:rPr lang="en-GB" smtClean="0"/>
              <a:t>11/07/2024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1894221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5B700AC-7300-4580-B747-A86CE5C0FCF8}" type="datetimeFigureOut">
              <a:rPr lang="en-GB" smtClean="0"/>
              <a:t>11/07/2024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644885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5B700AC-7300-4580-B747-A86CE5C0FCF8}" type="datetimeFigureOut">
              <a:rPr lang="en-GB" smtClean="0"/>
              <a:t>11/07/2024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20301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2699520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88046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24409750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745338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0004396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4474987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178960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5B700AC-7300-4580-B747-A86CE5C0FCF8}" type="datetimeFigureOut">
              <a:rPr lang="en-GB" smtClean="0"/>
              <a:t>11/07/2024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CBC550A-8858-4A3C-9FA0-5974FE01D3DD}" type="slidenum">
              <a:rPr lang="en-GB" smtClean="0"/>
              <a:t>‹#›</a:t>
            </a:fld>
            <a:endParaRPr lang="en-GB"/>
          </a:p>
        </p:txBody>
      </p:sp>
    </p:spTree>
    <p:extLst>
      <p:ext uri="{BB962C8B-B14F-4D97-AF65-F5344CB8AC3E}">
        <p14:creationId xmlns:p14="http://schemas.microsoft.com/office/powerpoint/2010/main" val="1247454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63375" y="3645506"/>
            <a:ext cx="8982408" cy="1646302"/>
          </a:xfrm>
        </p:spPr>
        <p:txBody>
          <a:bodyPr/>
          <a:lstStyle/>
          <a:p>
            <a:pPr algn="l"/>
            <a:r>
              <a:rPr lang="en-GB" sz="4000" dirty="0">
                <a:solidFill>
                  <a:srgbClr val="0070C0"/>
                </a:solidFill>
                <a:latin typeface="Arial" panose="020B0604020202020204" pitchFamily="34" charset="0"/>
                <a:cs typeface="Arial" panose="020B0604020202020204" pitchFamily="34" charset="0"/>
              </a:rPr>
              <a:t>How to help your child with transition and moving to the next year group.</a:t>
            </a:r>
          </a:p>
        </p:txBody>
      </p:sp>
      <p:sp>
        <p:nvSpPr>
          <p:cNvPr id="3" name="Subtitle 2"/>
          <p:cNvSpPr>
            <a:spLocks noGrp="1"/>
          </p:cNvSpPr>
          <p:nvPr>
            <p:ph type="subTitle" idx="1"/>
          </p:nvPr>
        </p:nvSpPr>
        <p:spPr>
          <a:xfrm>
            <a:off x="1271935" y="745932"/>
            <a:ext cx="7766936" cy="1096899"/>
          </a:xfrm>
        </p:spPr>
        <p:txBody>
          <a:bodyPr>
            <a:noAutofit/>
          </a:bodyPr>
          <a:lstStyle/>
          <a:p>
            <a:r>
              <a:rPr lang="en-GB" sz="4000" b="1" u="sng" dirty="0">
                <a:solidFill>
                  <a:srgbClr val="0070C0"/>
                </a:solidFill>
                <a:latin typeface="Arial" panose="020B0604020202020204" pitchFamily="34" charset="0"/>
                <a:cs typeface="Arial" panose="020B0604020202020204" pitchFamily="34" charset="0"/>
              </a:rPr>
              <a:t>Glebe School Parent Workshop Monday 26</a:t>
            </a:r>
            <a:r>
              <a:rPr lang="en-GB" sz="4000" b="1" u="sng" baseline="30000" dirty="0">
                <a:solidFill>
                  <a:srgbClr val="0070C0"/>
                </a:solidFill>
                <a:latin typeface="Arial" panose="020B0604020202020204" pitchFamily="34" charset="0"/>
                <a:cs typeface="Arial" panose="020B0604020202020204" pitchFamily="34" charset="0"/>
              </a:rPr>
              <a:t>th</a:t>
            </a:r>
            <a:r>
              <a:rPr lang="en-GB" sz="4000" b="1" u="sng" dirty="0">
                <a:solidFill>
                  <a:srgbClr val="0070C0"/>
                </a:solidFill>
                <a:latin typeface="Arial" panose="020B0604020202020204" pitchFamily="34" charset="0"/>
                <a:cs typeface="Arial" panose="020B0604020202020204" pitchFamily="34" charset="0"/>
              </a:rPr>
              <a:t> June 2023</a:t>
            </a:r>
          </a:p>
        </p:txBody>
      </p:sp>
    </p:spTree>
    <p:extLst>
      <p:ext uri="{BB962C8B-B14F-4D97-AF65-F5344CB8AC3E}">
        <p14:creationId xmlns:p14="http://schemas.microsoft.com/office/powerpoint/2010/main" val="1660145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394129" cy="1320800"/>
          </a:xfrm>
        </p:spPr>
        <p:txBody>
          <a:bodyPr>
            <a:normAutofit fontScale="90000"/>
          </a:bodyPr>
          <a:lstStyle/>
          <a:p>
            <a:r>
              <a:rPr lang="en-GB" b="1" dirty="0"/>
              <a:t>How might I know that my child is struggling with transition to their class and teacher?</a:t>
            </a:r>
          </a:p>
        </p:txBody>
      </p:sp>
      <p:sp>
        <p:nvSpPr>
          <p:cNvPr id="3" name="Content Placeholder 2"/>
          <p:cNvSpPr>
            <a:spLocks noGrp="1"/>
          </p:cNvSpPr>
          <p:nvPr>
            <p:ph idx="1"/>
          </p:nvPr>
        </p:nvSpPr>
        <p:spPr>
          <a:xfrm>
            <a:off x="677334" y="1876733"/>
            <a:ext cx="8596668" cy="4927600"/>
          </a:xfrm>
        </p:spPr>
        <p:txBody>
          <a:bodyPr>
            <a:normAutofit/>
          </a:bodyPr>
          <a:lstStyle/>
          <a:p>
            <a:pPr marL="0" indent="0">
              <a:buNone/>
            </a:pPr>
            <a:r>
              <a:rPr lang="en-GB" sz="2400" b="1" u="sng" dirty="0"/>
              <a:t>Your child might display the following symptoms</a:t>
            </a:r>
            <a:r>
              <a:rPr lang="en-GB" dirty="0"/>
              <a:t>:</a:t>
            </a:r>
          </a:p>
          <a:p>
            <a:r>
              <a:rPr lang="en-GB" sz="2400" dirty="0"/>
              <a:t>Difficulty getting to sleep or a disturbed sleep and extreme tiredness.</a:t>
            </a:r>
          </a:p>
          <a:p>
            <a:r>
              <a:rPr lang="en-GB" sz="2400" dirty="0"/>
              <a:t>Complaining of unexplained stomach aches/headaches</a:t>
            </a:r>
          </a:p>
          <a:p>
            <a:r>
              <a:rPr lang="en-GB" sz="2400" dirty="0"/>
              <a:t>Change in heart rate or becoming breathless</a:t>
            </a:r>
          </a:p>
          <a:p>
            <a:r>
              <a:rPr lang="en-GB" sz="2400" dirty="0"/>
              <a:t>Unexplained tearfulness</a:t>
            </a:r>
          </a:p>
          <a:p>
            <a:r>
              <a:rPr lang="en-GB" sz="2400" dirty="0"/>
              <a:t>Becoming overexcited and displaying a range of negative behaviours</a:t>
            </a:r>
          </a:p>
          <a:p>
            <a:endParaRPr lang="en-GB" sz="2400" dirty="0"/>
          </a:p>
          <a:p>
            <a:endParaRPr lang="en-GB" sz="2400" dirty="0"/>
          </a:p>
        </p:txBody>
      </p:sp>
      <p:pic>
        <p:nvPicPr>
          <p:cNvPr id="5" name="Picture 4"/>
          <p:cNvPicPr>
            <a:picLocks noChangeAspect="1"/>
          </p:cNvPicPr>
          <p:nvPr/>
        </p:nvPicPr>
        <p:blipFill>
          <a:blip r:embed="rId2"/>
          <a:stretch>
            <a:fillRect/>
          </a:stretch>
        </p:blipFill>
        <p:spPr>
          <a:xfrm>
            <a:off x="1986823" y="5583392"/>
            <a:ext cx="753174" cy="1240971"/>
          </a:xfrm>
          <a:prstGeom prst="rect">
            <a:avLst/>
          </a:prstGeom>
        </p:spPr>
      </p:pic>
      <p:pic>
        <p:nvPicPr>
          <p:cNvPr id="6" name="Picture 5"/>
          <p:cNvPicPr>
            <a:picLocks noChangeAspect="1"/>
          </p:cNvPicPr>
          <p:nvPr/>
        </p:nvPicPr>
        <p:blipFill>
          <a:blip r:embed="rId3"/>
          <a:stretch>
            <a:fillRect/>
          </a:stretch>
        </p:blipFill>
        <p:spPr>
          <a:xfrm>
            <a:off x="3216442" y="5410108"/>
            <a:ext cx="1023177" cy="1447892"/>
          </a:xfrm>
          <a:prstGeom prst="rect">
            <a:avLst/>
          </a:prstGeom>
        </p:spPr>
      </p:pic>
      <p:pic>
        <p:nvPicPr>
          <p:cNvPr id="7" name="Picture 6"/>
          <p:cNvPicPr>
            <a:picLocks noChangeAspect="1"/>
          </p:cNvPicPr>
          <p:nvPr/>
        </p:nvPicPr>
        <p:blipFill>
          <a:blip r:embed="rId4"/>
          <a:stretch>
            <a:fillRect/>
          </a:stretch>
        </p:blipFill>
        <p:spPr>
          <a:xfrm>
            <a:off x="4716064" y="5335777"/>
            <a:ext cx="1141679" cy="1671974"/>
          </a:xfrm>
          <a:prstGeom prst="rect">
            <a:avLst/>
          </a:prstGeom>
        </p:spPr>
      </p:pic>
      <p:pic>
        <p:nvPicPr>
          <p:cNvPr id="8" name="Picture 7"/>
          <p:cNvPicPr>
            <a:picLocks noChangeAspect="1"/>
          </p:cNvPicPr>
          <p:nvPr/>
        </p:nvPicPr>
        <p:blipFill>
          <a:blip r:embed="rId5"/>
          <a:stretch>
            <a:fillRect/>
          </a:stretch>
        </p:blipFill>
        <p:spPr>
          <a:xfrm>
            <a:off x="6331654" y="5568885"/>
            <a:ext cx="2468436" cy="1130338"/>
          </a:xfrm>
          <a:prstGeom prst="rect">
            <a:avLst/>
          </a:prstGeom>
        </p:spPr>
      </p:pic>
    </p:spTree>
    <p:extLst>
      <p:ext uri="{BB962C8B-B14F-4D97-AF65-F5344CB8AC3E}">
        <p14:creationId xmlns:p14="http://schemas.microsoft.com/office/powerpoint/2010/main" val="3008968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might my child be anxious about changing classes?</a:t>
            </a:r>
          </a:p>
        </p:txBody>
      </p:sp>
      <p:sp>
        <p:nvSpPr>
          <p:cNvPr id="3" name="Content Placeholder 2"/>
          <p:cNvSpPr>
            <a:spLocks noGrp="1"/>
          </p:cNvSpPr>
          <p:nvPr>
            <p:ph idx="1"/>
          </p:nvPr>
        </p:nvSpPr>
        <p:spPr>
          <a:xfrm>
            <a:off x="700158" y="1899858"/>
            <a:ext cx="8596668" cy="4566256"/>
          </a:xfrm>
        </p:spPr>
        <p:txBody>
          <a:bodyPr>
            <a:noAutofit/>
          </a:bodyPr>
          <a:lstStyle/>
          <a:p>
            <a:r>
              <a:rPr lang="en-GB" sz="2400" dirty="0"/>
              <a:t>All children are different and will react in different ways</a:t>
            </a:r>
          </a:p>
          <a:p>
            <a:r>
              <a:rPr lang="en-GB" sz="2400" dirty="0"/>
              <a:t>They may be worried about being in a different part of the school building </a:t>
            </a:r>
            <a:r>
              <a:rPr lang="en-GB" sz="2400" i="1" dirty="0">
                <a:solidFill>
                  <a:srgbClr val="FF0000"/>
                </a:solidFill>
              </a:rPr>
              <a:t>“ will I get lost?”</a:t>
            </a:r>
          </a:p>
          <a:p>
            <a:r>
              <a:rPr lang="en-GB" sz="2400" dirty="0"/>
              <a:t>They might be worried about their new teacher </a:t>
            </a:r>
            <a:r>
              <a:rPr lang="en-GB" sz="2400" i="1" dirty="0">
                <a:solidFill>
                  <a:srgbClr val="FF0000"/>
                </a:solidFill>
              </a:rPr>
              <a:t>“ will my new teacher tell me off for getting my spellings wrong?”</a:t>
            </a:r>
          </a:p>
          <a:p>
            <a:r>
              <a:rPr lang="en-GB" sz="2400" dirty="0"/>
              <a:t>They might be worried about a change in routine or timings of the day </a:t>
            </a:r>
            <a:r>
              <a:rPr lang="en-GB" sz="2400" i="1" dirty="0">
                <a:solidFill>
                  <a:srgbClr val="FF0000"/>
                </a:solidFill>
              </a:rPr>
              <a:t>“ What if I am hungry before it is lunchtime?” or  “ When is assembly?”</a:t>
            </a:r>
          </a:p>
          <a:p>
            <a:r>
              <a:rPr lang="en-GB" sz="2400" dirty="0"/>
              <a:t>They might be worried about you not finding them at pick up </a:t>
            </a:r>
            <a:r>
              <a:rPr lang="en-GB" sz="2400" i="1" dirty="0">
                <a:solidFill>
                  <a:srgbClr val="FF0000"/>
                </a:solidFill>
              </a:rPr>
              <a:t>“What is my grown up can’t find me in my new classroom?”</a:t>
            </a:r>
          </a:p>
        </p:txBody>
      </p:sp>
    </p:spTree>
    <p:extLst>
      <p:ext uri="{BB962C8B-B14F-4D97-AF65-F5344CB8AC3E}">
        <p14:creationId xmlns:p14="http://schemas.microsoft.com/office/powerpoint/2010/main" val="1863919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6781557" cy="1320800"/>
          </a:xfrm>
        </p:spPr>
        <p:txBody>
          <a:bodyPr/>
          <a:lstStyle/>
          <a:p>
            <a:r>
              <a:rPr lang="en-GB" dirty="0"/>
              <a:t>What do we do at Glebe to help our pupils with transition?</a:t>
            </a:r>
          </a:p>
        </p:txBody>
      </p:sp>
      <p:sp>
        <p:nvSpPr>
          <p:cNvPr id="3" name="Content Placeholder 2"/>
          <p:cNvSpPr>
            <a:spLocks noGrp="1"/>
          </p:cNvSpPr>
          <p:nvPr>
            <p:ph idx="1"/>
          </p:nvPr>
        </p:nvSpPr>
        <p:spPr>
          <a:xfrm>
            <a:off x="455264" y="1786596"/>
            <a:ext cx="5488335" cy="5071404"/>
          </a:xfrm>
        </p:spPr>
        <p:txBody>
          <a:bodyPr/>
          <a:lstStyle/>
          <a:p>
            <a:r>
              <a:rPr lang="en-GB" sz="2000" dirty="0"/>
              <a:t>They visit their new teacher/LSA and classroom on 4</a:t>
            </a:r>
            <a:r>
              <a:rPr lang="en-GB" sz="2000" baseline="30000" dirty="0"/>
              <a:t>th</a:t>
            </a:r>
            <a:r>
              <a:rPr lang="en-GB" sz="2000" dirty="0"/>
              <a:t> July and spend an hour getting to know their new staff.</a:t>
            </a:r>
          </a:p>
          <a:p>
            <a:r>
              <a:rPr lang="en-GB" sz="2000" dirty="0"/>
              <a:t>We create transition booklets for any pupil who we feel may require extra support throughout this process.  This includes photographs and names of all staff they will come into contact with in their classroom, photographs of their new classroom and the entrance they will use.</a:t>
            </a:r>
          </a:p>
          <a:p>
            <a:r>
              <a:rPr lang="en-GB" sz="2000" dirty="0"/>
              <a:t>We arrange for impromptu visits to new class teachers after the transition day to develop the new relationship with the teacher</a:t>
            </a:r>
            <a:r>
              <a:rPr lang="en-GB" dirty="0"/>
              <a:t>.</a:t>
            </a:r>
          </a:p>
        </p:txBody>
      </p:sp>
      <p:pic>
        <p:nvPicPr>
          <p:cNvPr id="6" name="Picture 5"/>
          <p:cNvPicPr>
            <a:picLocks noChangeAspect="1"/>
          </p:cNvPicPr>
          <p:nvPr/>
        </p:nvPicPr>
        <p:blipFill rotWithShape="1">
          <a:blip r:embed="rId2"/>
          <a:srcRect l="35364" t="20581" r="35885" b="9432"/>
          <a:stretch/>
        </p:blipFill>
        <p:spPr>
          <a:xfrm>
            <a:off x="7680961" y="515940"/>
            <a:ext cx="4389120" cy="6006975"/>
          </a:xfrm>
          <a:prstGeom prst="rect">
            <a:avLst/>
          </a:prstGeom>
        </p:spPr>
      </p:pic>
    </p:spTree>
    <p:extLst>
      <p:ext uri="{BB962C8B-B14F-4D97-AF65-F5344CB8AC3E}">
        <p14:creationId xmlns:p14="http://schemas.microsoft.com/office/powerpoint/2010/main" val="2475263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0579" y="152400"/>
            <a:ext cx="8596668" cy="1320800"/>
          </a:xfrm>
        </p:spPr>
        <p:txBody>
          <a:bodyPr/>
          <a:lstStyle/>
          <a:p>
            <a:r>
              <a:rPr lang="en-GB" dirty="0"/>
              <a:t>How can I help my child with transition to their new class or school?</a:t>
            </a:r>
          </a:p>
        </p:txBody>
      </p:sp>
      <p:sp>
        <p:nvSpPr>
          <p:cNvPr id="3" name="Content Placeholder 2"/>
          <p:cNvSpPr>
            <a:spLocks noGrp="1"/>
          </p:cNvSpPr>
          <p:nvPr>
            <p:ph idx="1"/>
          </p:nvPr>
        </p:nvSpPr>
        <p:spPr>
          <a:xfrm>
            <a:off x="520579" y="1473200"/>
            <a:ext cx="8596668" cy="5384800"/>
          </a:xfrm>
        </p:spPr>
        <p:txBody>
          <a:bodyPr>
            <a:normAutofit/>
          </a:bodyPr>
          <a:lstStyle/>
          <a:p>
            <a:r>
              <a:rPr lang="en-GB" sz="2000" dirty="0"/>
              <a:t>Encourage your child to tell you what they are worried about for next year – ask them to tell you 1 exciting thing about moving to the next year.</a:t>
            </a:r>
          </a:p>
          <a:p>
            <a:r>
              <a:rPr lang="en-GB" sz="2000" dirty="0"/>
              <a:t>As a family talk about their new adventure – </a:t>
            </a:r>
            <a:r>
              <a:rPr lang="en-GB" sz="2000" dirty="0">
                <a:solidFill>
                  <a:srgbClr val="FF0000"/>
                </a:solidFill>
              </a:rPr>
              <a:t>“oh look there’s your new classroom – how exciting you will have Mr …… or Mrs/Miss ……..  Look how happy they look to be greeting their class” </a:t>
            </a:r>
            <a:r>
              <a:rPr lang="en-GB" sz="2000" dirty="0"/>
              <a:t>or </a:t>
            </a:r>
            <a:r>
              <a:rPr lang="en-GB" sz="2000" dirty="0">
                <a:solidFill>
                  <a:srgbClr val="0070C0"/>
                </a:solidFill>
              </a:rPr>
              <a:t>“ How exciting it is that you are now old enough to go into school on your own – I’m so proud of you”</a:t>
            </a:r>
          </a:p>
          <a:p>
            <a:r>
              <a:rPr lang="en-GB" sz="2000" dirty="0">
                <a:solidFill>
                  <a:schemeClr val="tx1"/>
                </a:solidFill>
              </a:rPr>
              <a:t>Over the summer holidays go over their transition book several times so are expecting the change to come.</a:t>
            </a:r>
          </a:p>
          <a:p>
            <a:r>
              <a:rPr lang="en-GB" sz="2000" dirty="0">
                <a:solidFill>
                  <a:schemeClr val="tx1"/>
                </a:solidFill>
              </a:rPr>
              <a:t>Reassure your child that you know where they need to be collected from and ensure whoever is responsible to collect them or drop them off knows where this is.</a:t>
            </a:r>
          </a:p>
          <a:p>
            <a:r>
              <a:rPr lang="en-GB" sz="2000" dirty="0">
                <a:solidFill>
                  <a:schemeClr val="tx1"/>
                </a:solidFill>
              </a:rPr>
              <a:t>Read some stories about change and transition.</a:t>
            </a:r>
          </a:p>
        </p:txBody>
      </p:sp>
    </p:spTree>
    <p:extLst>
      <p:ext uri="{BB962C8B-B14F-4D97-AF65-F5344CB8AC3E}">
        <p14:creationId xmlns:p14="http://schemas.microsoft.com/office/powerpoint/2010/main" val="2799316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271" y="269965"/>
            <a:ext cx="8596668" cy="1127761"/>
          </a:xfrm>
        </p:spPr>
        <p:txBody>
          <a:bodyPr>
            <a:normAutofit fontScale="90000"/>
          </a:bodyPr>
          <a:lstStyle/>
          <a:p>
            <a:r>
              <a:rPr lang="en-GB" dirty="0"/>
              <a:t>Some examples of books to share with your children.</a:t>
            </a:r>
          </a:p>
        </p:txBody>
      </p:sp>
      <p:pic>
        <p:nvPicPr>
          <p:cNvPr id="6" name="Content Placeholder 5"/>
          <p:cNvPicPr>
            <a:picLocks noGrp="1" noChangeAspect="1"/>
          </p:cNvPicPr>
          <p:nvPr>
            <p:ph idx="1"/>
          </p:nvPr>
        </p:nvPicPr>
        <p:blipFill>
          <a:blip r:embed="rId2"/>
          <a:stretch>
            <a:fillRect/>
          </a:stretch>
        </p:blipFill>
        <p:spPr>
          <a:xfrm>
            <a:off x="875211" y="4338487"/>
            <a:ext cx="2066793" cy="2617938"/>
          </a:xfrm>
          <a:prstGeom prst="rect">
            <a:avLst/>
          </a:prstGeom>
        </p:spPr>
      </p:pic>
      <p:pic>
        <p:nvPicPr>
          <p:cNvPr id="7" name="Picture 6"/>
          <p:cNvPicPr>
            <a:picLocks noChangeAspect="1"/>
          </p:cNvPicPr>
          <p:nvPr/>
        </p:nvPicPr>
        <p:blipFill>
          <a:blip r:embed="rId3"/>
          <a:stretch>
            <a:fillRect/>
          </a:stretch>
        </p:blipFill>
        <p:spPr>
          <a:xfrm>
            <a:off x="6139813" y="1007459"/>
            <a:ext cx="3271157" cy="2665993"/>
          </a:xfrm>
          <a:prstGeom prst="rect">
            <a:avLst/>
          </a:prstGeom>
        </p:spPr>
      </p:pic>
      <p:pic>
        <p:nvPicPr>
          <p:cNvPr id="8" name="Picture 7"/>
          <p:cNvPicPr>
            <a:picLocks noChangeAspect="1"/>
          </p:cNvPicPr>
          <p:nvPr/>
        </p:nvPicPr>
        <p:blipFill>
          <a:blip r:embed="rId4"/>
          <a:stretch>
            <a:fillRect/>
          </a:stretch>
        </p:blipFill>
        <p:spPr>
          <a:xfrm>
            <a:off x="5017727" y="4185474"/>
            <a:ext cx="2244172" cy="2730135"/>
          </a:xfrm>
          <a:prstGeom prst="rect">
            <a:avLst/>
          </a:prstGeom>
        </p:spPr>
      </p:pic>
      <p:pic>
        <p:nvPicPr>
          <p:cNvPr id="9" name="Picture 8"/>
          <p:cNvPicPr>
            <a:picLocks noChangeAspect="1"/>
          </p:cNvPicPr>
          <p:nvPr/>
        </p:nvPicPr>
        <p:blipFill>
          <a:blip r:embed="rId5"/>
          <a:stretch>
            <a:fillRect/>
          </a:stretch>
        </p:blipFill>
        <p:spPr>
          <a:xfrm>
            <a:off x="2006290" y="1397726"/>
            <a:ext cx="2440523" cy="2440523"/>
          </a:xfrm>
          <a:prstGeom prst="rect">
            <a:avLst/>
          </a:prstGeom>
        </p:spPr>
      </p:pic>
    </p:spTree>
    <p:extLst>
      <p:ext uri="{BB962C8B-B14F-4D97-AF65-F5344CB8AC3E}">
        <p14:creationId xmlns:p14="http://schemas.microsoft.com/office/powerpoint/2010/main" val="416586223"/>
      </p:ext>
    </p:extLst>
  </p:cSld>
  <p:clrMapOvr>
    <a:masterClrMapping/>
  </p:clrMapOvr>
</p:sld>
</file>

<file path=ppt/theme/theme1.xml><?xml version="1.0" encoding="utf-8"?>
<a:theme xmlns:a="http://schemas.openxmlformats.org/drawingml/2006/main" name="Face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
  <TotalTime>149</TotalTime>
  <Words>482</Words>
  <Application>Microsoft Office PowerPoint</Application>
  <PresentationFormat>Widescreen</PresentationFormat>
  <Paragraphs>26</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Trebuchet MS</vt:lpstr>
      <vt:lpstr>Wingdings 3</vt:lpstr>
      <vt:lpstr>Facet</vt:lpstr>
      <vt:lpstr>How to help your child with transition and moving to the next year group.</vt:lpstr>
      <vt:lpstr>How might I know that my child is struggling with transition to their class and teacher?</vt:lpstr>
      <vt:lpstr>Why might my child be anxious about changing classes?</vt:lpstr>
      <vt:lpstr>What do we do at Glebe to help our pupils with transition?</vt:lpstr>
      <vt:lpstr>How can I help my child with transition to their new class or school?</vt:lpstr>
      <vt:lpstr>Some examples of books to share with your children.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Zones of Regulation</dc:title>
  <dc:creator>Jerushia Connolly</dc:creator>
  <cp:lastModifiedBy>Joanna Crawford</cp:lastModifiedBy>
  <cp:revision>17</cp:revision>
  <dcterms:created xsi:type="dcterms:W3CDTF">2022-01-10T13:22:46Z</dcterms:created>
  <dcterms:modified xsi:type="dcterms:W3CDTF">2024-07-11T10:57:12Z</dcterms:modified>
</cp:coreProperties>
</file>