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9" r:id="rId3"/>
    <p:sldId id="260" r:id="rId4"/>
    <p:sldId id="261" r:id="rId5"/>
    <p:sldId id="262" r:id="rId6"/>
    <p:sldId id="263" r:id="rId7"/>
    <p:sldId id="264" r:id="rId8"/>
    <p:sldId id="265"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9" d="100"/>
          <a:sy n="89" d="100"/>
        </p:scale>
        <p:origin x="120"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20173062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40716296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4686686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5B700AC-7300-4580-B747-A86CE5C0FCF8}"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41046819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5B700AC-7300-4580-B747-A86CE5C0FCF8}" type="datetimeFigureOut">
              <a:rPr lang="en-GB" smtClean="0"/>
              <a:t>11/07/2024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9082494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5B700AC-7300-4580-B747-A86CE5C0FCF8}" type="datetimeFigureOut">
              <a:rPr lang="en-GB" smtClean="0"/>
              <a:t>11/07/2024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135624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B700AC-7300-4580-B747-A86CE5C0FCF8}" type="datetimeFigureOut">
              <a:rPr lang="en-GB" smtClean="0"/>
              <a:t>11/07/2024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8942218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5B700AC-7300-4580-B747-A86CE5C0FCF8}"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644885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5B700AC-7300-4580-B747-A86CE5C0FCF8}" type="datetimeFigureOut">
              <a:rPr lang="en-GB" smtClean="0"/>
              <a:t>11/07/2024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20301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2699520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88046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24409750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745338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0004396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34474987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5B700AC-7300-4580-B747-A86CE5C0FCF8}" type="datetimeFigureOut">
              <a:rPr lang="en-GB" smtClean="0"/>
              <a:t>11/07/2024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CBC550A-8858-4A3C-9FA0-5974FE01D3DD}" type="slidenum">
              <a:rPr lang="en-GB" smtClean="0"/>
              <a:t>‹#›</a:t>
            </a:fld>
            <a:endParaRPr lang="en-GB"/>
          </a:p>
        </p:txBody>
      </p:sp>
    </p:spTree>
    <p:extLst>
      <p:ext uri="{BB962C8B-B14F-4D97-AF65-F5344CB8AC3E}">
        <p14:creationId xmlns:p14="http://schemas.microsoft.com/office/powerpoint/2010/main" val="178960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5B700AC-7300-4580-B747-A86CE5C0FCF8}" type="datetimeFigureOut">
              <a:rPr lang="en-GB" smtClean="0"/>
              <a:t>11/07/2024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CBC550A-8858-4A3C-9FA0-5974FE01D3DD}" type="slidenum">
              <a:rPr lang="en-GB" smtClean="0"/>
              <a:t>‹#›</a:t>
            </a:fld>
            <a:endParaRPr lang="en-GB"/>
          </a:p>
        </p:txBody>
      </p:sp>
    </p:spTree>
    <p:extLst>
      <p:ext uri="{BB962C8B-B14F-4D97-AF65-F5344CB8AC3E}">
        <p14:creationId xmlns:p14="http://schemas.microsoft.com/office/powerpoint/2010/main" val="1247454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63375" y="3645506"/>
            <a:ext cx="8982408" cy="1646302"/>
          </a:xfrm>
        </p:spPr>
        <p:txBody>
          <a:bodyPr/>
          <a:lstStyle/>
          <a:p>
            <a:pPr algn="l"/>
            <a:r>
              <a:rPr lang="en-GB" sz="4000" dirty="0">
                <a:solidFill>
                  <a:srgbClr val="0070C0"/>
                </a:solidFill>
                <a:latin typeface="Arial" panose="020B0604020202020204" pitchFamily="34" charset="0"/>
                <a:cs typeface="Arial" panose="020B0604020202020204" pitchFamily="34" charset="0"/>
              </a:rPr>
              <a:t>How can parents help their child with their learning?</a:t>
            </a:r>
          </a:p>
        </p:txBody>
      </p:sp>
      <p:sp>
        <p:nvSpPr>
          <p:cNvPr id="3" name="Subtitle 2"/>
          <p:cNvSpPr>
            <a:spLocks noGrp="1"/>
          </p:cNvSpPr>
          <p:nvPr>
            <p:ph type="subTitle" idx="1"/>
          </p:nvPr>
        </p:nvSpPr>
        <p:spPr>
          <a:xfrm>
            <a:off x="1271935" y="745932"/>
            <a:ext cx="7766936" cy="1096899"/>
          </a:xfrm>
        </p:spPr>
        <p:txBody>
          <a:bodyPr>
            <a:noAutofit/>
          </a:bodyPr>
          <a:lstStyle/>
          <a:p>
            <a:r>
              <a:rPr lang="en-GB" sz="4000" b="1" u="sng" dirty="0">
                <a:solidFill>
                  <a:srgbClr val="0070C0"/>
                </a:solidFill>
                <a:latin typeface="Arial" panose="020B0604020202020204" pitchFamily="34" charset="0"/>
                <a:cs typeface="Arial" panose="020B0604020202020204" pitchFamily="34" charset="0"/>
              </a:rPr>
              <a:t>Glebe School Parent Workshop Tuesday 26</a:t>
            </a:r>
            <a:r>
              <a:rPr lang="en-GB" sz="4000" b="1" u="sng" baseline="30000" dirty="0">
                <a:solidFill>
                  <a:srgbClr val="0070C0"/>
                </a:solidFill>
                <a:latin typeface="Arial" panose="020B0604020202020204" pitchFamily="34" charset="0"/>
                <a:cs typeface="Arial" panose="020B0604020202020204" pitchFamily="34" charset="0"/>
              </a:rPr>
              <a:t>th</a:t>
            </a:r>
            <a:r>
              <a:rPr lang="en-GB" sz="4000" b="1" u="sng" dirty="0">
                <a:solidFill>
                  <a:srgbClr val="0070C0"/>
                </a:solidFill>
                <a:latin typeface="Arial" panose="020B0604020202020204" pitchFamily="34" charset="0"/>
                <a:cs typeface="Arial" panose="020B0604020202020204" pitchFamily="34" charset="0"/>
              </a:rPr>
              <a:t> September</a:t>
            </a:r>
          </a:p>
        </p:txBody>
      </p:sp>
    </p:spTree>
    <p:extLst>
      <p:ext uri="{BB962C8B-B14F-4D97-AF65-F5344CB8AC3E}">
        <p14:creationId xmlns:p14="http://schemas.microsoft.com/office/powerpoint/2010/main" val="1660145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There are several things that parents can do to support their child with their learning.</a:t>
            </a:r>
          </a:p>
        </p:txBody>
      </p:sp>
      <p:sp>
        <p:nvSpPr>
          <p:cNvPr id="3" name="Content Placeholder 2"/>
          <p:cNvSpPr>
            <a:spLocks noGrp="1"/>
          </p:cNvSpPr>
          <p:nvPr>
            <p:ph idx="1"/>
          </p:nvPr>
        </p:nvSpPr>
        <p:spPr>
          <a:xfrm>
            <a:off x="677334" y="1930400"/>
            <a:ext cx="8596668" cy="4927600"/>
          </a:xfrm>
        </p:spPr>
        <p:txBody>
          <a:bodyPr>
            <a:normAutofit/>
          </a:bodyPr>
          <a:lstStyle/>
          <a:p>
            <a:r>
              <a:rPr lang="en-GB" sz="2800" dirty="0"/>
              <a:t>We understand that most children are ‘reluctant’ learners at home and will find it challenging to do work at home.  </a:t>
            </a:r>
          </a:p>
          <a:p>
            <a:r>
              <a:rPr lang="en-GB" sz="2800" dirty="0"/>
              <a:t>Children work incredibly hard during the school day and often are exhausted when they get home; so be realistic about the amount of work you expect from them.</a:t>
            </a:r>
          </a:p>
          <a:p>
            <a:endParaRPr lang="en-GB" sz="2800" dirty="0"/>
          </a:p>
        </p:txBody>
      </p:sp>
      <p:pic>
        <p:nvPicPr>
          <p:cNvPr id="4" name="Picture 3">
            <a:extLst>
              <a:ext uri="{FF2B5EF4-FFF2-40B4-BE49-F238E27FC236}">
                <a16:creationId xmlns:a16="http://schemas.microsoft.com/office/drawing/2014/main" id="{9268DB9F-D183-4E6E-AB71-119FE7110D18}"/>
              </a:ext>
            </a:extLst>
          </p:cNvPr>
          <p:cNvPicPr>
            <a:picLocks noChangeAspect="1"/>
          </p:cNvPicPr>
          <p:nvPr/>
        </p:nvPicPr>
        <p:blipFill>
          <a:blip/>
          <a:stretch>
            <a:fillRect/>
          </a:stretch>
        </p:blipFill>
        <p:spPr>
          <a:xfrm>
            <a:off x="6701230" y="4689446"/>
            <a:ext cx="1412933" cy="2051108"/>
          </a:xfrm>
          <a:prstGeom prst="rect">
            <a:avLst/>
          </a:prstGeom>
        </p:spPr>
      </p:pic>
    </p:spTree>
    <p:extLst>
      <p:ext uri="{BB962C8B-B14F-4D97-AF65-F5344CB8AC3E}">
        <p14:creationId xmlns:p14="http://schemas.microsoft.com/office/powerpoint/2010/main" val="3008968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Find a routine that works for your child and family.</a:t>
            </a:r>
          </a:p>
        </p:txBody>
      </p:sp>
      <p:sp>
        <p:nvSpPr>
          <p:cNvPr id="3" name="Content Placeholder 2">
            <a:extLst>
              <a:ext uri="{FF2B5EF4-FFF2-40B4-BE49-F238E27FC236}">
                <a16:creationId xmlns:a16="http://schemas.microsoft.com/office/drawing/2014/main" id="{0A80E4E3-D185-4E76-A423-348CFAC2D97D}"/>
              </a:ext>
            </a:extLst>
          </p:cNvPr>
          <p:cNvSpPr>
            <a:spLocks noGrp="1"/>
          </p:cNvSpPr>
          <p:nvPr>
            <p:ph idx="1"/>
          </p:nvPr>
        </p:nvSpPr>
        <p:spPr>
          <a:xfrm>
            <a:off x="677334" y="2135422"/>
            <a:ext cx="8596668" cy="3880773"/>
          </a:xfrm>
        </p:spPr>
        <p:txBody>
          <a:bodyPr>
            <a:normAutofit fontScale="85000" lnSpcReduction="10000"/>
          </a:bodyPr>
          <a:lstStyle/>
          <a:p>
            <a:r>
              <a:rPr lang="en-GB" sz="2800" dirty="0"/>
              <a:t>Most children thrive on routine and like to know what is happening and when.</a:t>
            </a:r>
          </a:p>
          <a:p>
            <a:r>
              <a:rPr lang="en-GB" sz="2800" dirty="0"/>
              <a:t>Create a timetable for the week or weekend building in time for home learning around activities they enjoy.</a:t>
            </a:r>
          </a:p>
          <a:p>
            <a:r>
              <a:rPr lang="en-GB" sz="2800" dirty="0"/>
              <a:t>Set a realistic time limit for home learning – break it into smaller chunks.</a:t>
            </a:r>
          </a:p>
          <a:p>
            <a:r>
              <a:rPr lang="en-GB" sz="2800" dirty="0"/>
              <a:t>Praise the effort of your child </a:t>
            </a:r>
            <a:r>
              <a:rPr lang="en-GB" sz="2800" b="1" dirty="0">
                <a:solidFill>
                  <a:srgbClr val="FF0000"/>
                </a:solidFill>
              </a:rPr>
              <a:t>not the outcome </a:t>
            </a:r>
            <a:r>
              <a:rPr lang="en-GB" sz="2800" dirty="0"/>
              <a:t>– some children will find learning harder than others and will lose confidence in their ability if they are ‘told off’ for not getting it right first time.</a:t>
            </a:r>
          </a:p>
        </p:txBody>
      </p:sp>
      <p:pic>
        <p:nvPicPr>
          <p:cNvPr id="6" name="Picture 5">
            <a:extLst>
              <a:ext uri="{FF2B5EF4-FFF2-40B4-BE49-F238E27FC236}">
                <a16:creationId xmlns:a16="http://schemas.microsoft.com/office/drawing/2014/main" id="{A28D410B-F56A-472B-BC7B-FC116264D58D}"/>
              </a:ext>
            </a:extLst>
          </p:cNvPr>
          <p:cNvPicPr>
            <a:picLocks noChangeAspect="1"/>
          </p:cNvPicPr>
          <p:nvPr/>
        </p:nvPicPr>
        <p:blipFill>
          <a:blip/>
          <a:stretch>
            <a:fillRect/>
          </a:stretch>
        </p:blipFill>
        <p:spPr>
          <a:xfrm>
            <a:off x="9274002" y="4895334"/>
            <a:ext cx="2521494" cy="1615696"/>
          </a:xfrm>
          <a:prstGeom prst="rect">
            <a:avLst/>
          </a:prstGeom>
        </p:spPr>
      </p:pic>
    </p:spTree>
    <p:extLst>
      <p:ext uri="{BB962C8B-B14F-4D97-AF65-F5344CB8AC3E}">
        <p14:creationId xmlns:p14="http://schemas.microsoft.com/office/powerpoint/2010/main" val="2475263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Try to teach your child that failure is a stepping stone to success.</a:t>
            </a:r>
          </a:p>
        </p:txBody>
      </p:sp>
      <p:sp>
        <p:nvSpPr>
          <p:cNvPr id="3" name="Content Placeholder 2">
            <a:extLst>
              <a:ext uri="{FF2B5EF4-FFF2-40B4-BE49-F238E27FC236}">
                <a16:creationId xmlns:a16="http://schemas.microsoft.com/office/drawing/2014/main" id="{5C584C4B-1788-497D-9477-E415688C0ADE}"/>
              </a:ext>
            </a:extLst>
          </p:cNvPr>
          <p:cNvSpPr>
            <a:spLocks noGrp="1"/>
          </p:cNvSpPr>
          <p:nvPr>
            <p:ph idx="1"/>
          </p:nvPr>
        </p:nvSpPr>
        <p:spPr>
          <a:xfrm>
            <a:off x="677334" y="1816640"/>
            <a:ext cx="8596668" cy="4558993"/>
          </a:xfrm>
        </p:spPr>
        <p:txBody>
          <a:bodyPr>
            <a:normAutofit fontScale="92500"/>
          </a:bodyPr>
          <a:lstStyle/>
          <a:p>
            <a:r>
              <a:rPr lang="en-GB" sz="2800" dirty="0"/>
              <a:t>Everybody needs to learn how to do something by making mistakes – </a:t>
            </a:r>
            <a:r>
              <a:rPr lang="en-GB" sz="2800" dirty="0">
                <a:solidFill>
                  <a:srgbClr val="FF0000"/>
                </a:solidFill>
              </a:rPr>
              <a:t>mistakes are good! </a:t>
            </a:r>
          </a:p>
          <a:p>
            <a:r>
              <a:rPr lang="en-GB" sz="2800" dirty="0">
                <a:solidFill>
                  <a:schemeClr val="tx1"/>
                </a:solidFill>
              </a:rPr>
              <a:t>Acknowledge mistakes and model how you learn by your mistakes (make it up if you to!)</a:t>
            </a:r>
          </a:p>
          <a:p>
            <a:r>
              <a:rPr lang="en-GB" sz="2800" dirty="0">
                <a:solidFill>
                  <a:schemeClr val="tx1"/>
                </a:solidFill>
              </a:rPr>
              <a:t>Play games like chess – this will teach resilience and can be replayed to improve skills.</a:t>
            </a:r>
          </a:p>
          <a:p>
            <a:r>
              <a:rPr lang="en-GB" sz="2800" dirty="0">
                <a:solidFill>
                  <a:schemeClr val="tx1"/>
                </a:solidFill>
              </a:rPr>
              <a:t>Don’t overpraise and be specific </a:t>
            </a:r>
            <a:r>
              <a:rPr lang="en-GB" sz="2800" dirty="0" err="1">
                <a:solidFill>
                  <a:schemeClr val="tx1"/>
                </a:solidFill>
              </a:rPr>
              <a:t>eg</a:t>
            </a:r>
            <a:r>
              <a:rPr lang="en-GB" sz="2800" dirty="0">
                <a:solidFill>
                  <a:schemeClr val="tx1"/>
                </a:solidFill>
              </a:rPr>
              <a:t> don’t say </a:t>
            </a:r>
          </a:p>
          <a:p>
            <a:pPr marL="0" indent="0">
              <a:buNone/>
            </a:pPr>
            <a:r>
              <a:rPr lang="en-GB" sz="2800" dirty="0">
                <a:solidFill>
                  <a:schemeClr val="tx1"/>
                </a:solidFill>
              </a:rPr>
              <a:t>“That was good”  say</a:t>
            </a:r>
          </a:p>
          <a:p>
            <a:pPr marL="0" indent="0">
              <a:buNone/>
            </a:pPr>
            <a:r>
              <a:rPr lang="en-GB" sz="2800" dirty="0">
                <a:solidFill>
                  <a:schemeClr val="tx1"/>
                </a:solidFill>
              </a:rPr>
              <a:t>“The way you wrote your letter y is correct - well done”</a:t>
            </a:r>
          </a:p>
          <a:p>
            <a:endParaRPr lang="en-GB" sz="2800" dirty="0">
              <a:solidFill>
                <a:schemeClr val="tx1"/>
              </a:solidFill>
            </a:endParaRPr>
          </a:p>
        </p:txBody>
      </p:sp>
    </p:spTree>
    <p:extLst>
      <p:ext uri="{BB962C8B-B14F-4D97-AF65-F5344CB8AC3E}">
        <p14:creationId xmlns:p14="http://schemas.microsoft.com/office/powerpoint/2010/main" val="560551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57FA30-6DEF-420E-907D-FC3149474C4A}"/>
              </a:ext>
            </a:extLst>
          </p:cNvPr>
          <p:cNvSpPr>
            <a:spLocks noGrp="1"/>
          </p:cNvSpPr>
          <p:nvPr>
            <p:ph type="title"/>
          </p:nvPr>
        </p:nvSpPr>
        <p:spPr/>
        <p:txBody>
          <a:bodyPr>
            <a:normAutofit fontScale="90000"/>
          </a:bodyPr>
          <a:lstStyle/>
          <a:p>
            <a:r>
              <a:rPr lang="en-GB" dirty="0"/>
              <a:t>Allow your child to opportunity to practice the things they enjoy and are good at!</a:t>
            </a:r>
          </a:p>
        </p:txBody>
      </p:sp>
      <p:sp>
        <p:nvSpPr>
          <p:cNvPr id="3" name="Content Placeholder 2">
            <a:extLst>
              <a:ext uri="{FF2B5EF4-FFF2-40B4-BE49-F238E27FC236}">
                <a16:creationId xmlns:a16="http://schemas.microsoft.com/office/drawing/2014/main" id="{5B790AD9-731B-4934-A736-BB6091D92BDD}"/>
              </a:ext>
            </a:extLst>
          </p:cNvPr>
          <p:cNvSpPr>
            <a:spLocks noGrp="1"/>
          </p:cNvSpPr>
          <p:nvPr>
            <p:ph idx="1"/>
          </p:nvPr>
        </p:nvSpPr>
        <p:spPr/>
        <p:txBody>
          <a:bodyPr>
            <a:noAutofit/>
          </a:bodyPr>
          <a:lstStyle/>
          <a:p>
            <a:r>
              <a:rPr lang="en-GB" sz="2400" dirty="0"/>
              <a:t>As professionals and parents it is too easy to make the children practice only what they are not very good at! This creates a </a:t>
            </a:r>
            <a:r>
              <a:rPr lang="en-GB" sz="2400" dirty="0">
                <a:solidFill>
                  <a:schemeClr val="accent1"/>
                </a:solidFill>
              </a:rPr>
              <a:t>negative feeling towards learning</a:t>
            </a:r>
            <a:r>
              <a:rPr lang="en-GB" sz="2400" dirty="0"/>
              <a:t>, as it is always difficult.  Let them practise the things they are good at as well, this will develop more confidence and a feeling of achievement.</a:t>
            </a:r>
          </a:p>
          <a:p>
            <a:r>
              <a:rPr lang="en-GB" sz="2400" dirty="0"/>
              <a:t>Share their passion for subjects they are good at and value their importance – even if it is not reading, writing or maths!</a:t>
            </a:r>
          </a:p>
          <a:p>
            <a:endParaRPr lang="en-GB" sz="2400" dirty="0"/>
          </a:p>
          <a:p>
            <a:endParaRPr lang="en-GB" sz="2400" dirty="0"/>
          </a:p>
          <a:p>
            <a:endParaRPr lang="en-GB" sz="2400" dirty="0"/>
          </a:p>
        </p:txBody>
      </p:sp>
      <p:pic>
        <p:nvPicPr>
          <p:cNvPr id="4" name="Picture 3">
            <a:extLst>
              <a:ext uri="{FF2B5EF4-FFF2-40B4-BE49-F238E27FC236}">
                <a16:creationId xmlns:a16="http://schemas.microsoft.com/office/drawing/2014/main" id="{23158A1D-3298-4D7B-A0F1-95B9A15D0DEA}"/>
              </a:ext>
            </a:extLst>
          </p:cNvPr>
          <p:cNvPicPr>
            <a:picLocks noChangeAspect="1"/>
          </p:cNvPicPr>
          <p:nvPr/>
        </p:nvPicPr>
        <p:blipFill rotWithShape="1">
          <a:blip/>
          <a:srcRect l="837" t="11695" b="9180"/>
          <a:stretch/>
        </p:blipFill>
        <p:spPr>
          <a:xfrm>
            <a:off x="3758268" y="5494789"/>
            <a:ext cx="2088699" cy="1249960"/>
          </a:xfrm>
          <a:prstGeom prst="rect">
            <a:avLst/>
          </a:prstGeom>
        </p:spPr>
      </p:pic>
    </p:spTree>
    <p:extLst>
      <p:ext uri="{BB962C8B-B14F-4D97-AF65-F5344CB8AC3E}">
        <p14:creationId xmlns:p14="http://schemas.microsoft.com/office/powerpoint/2010/main" val="22790689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FC9A4-F683-4538-B0F1-D1738F2D7849}"/>
              </a:ext>
            </a:extLst>
          </p:cNvPr>
          <p:cNvSpPr>
            <a:spLocks noGrp="1"/>
          </p:cNvSpPr>
          <p:nvPr>
            <p:ph type="title"/>
          </p:nvPr>
        </p:nvSpPr>
        <p:spPr/>
        <p:txBody>
          <a:bodyPr>
            <a:normAutofit fontScale="90000"/>
          </a:bodyPr>
          <a:lstStyle/>
          <a:p>
            <a:r>
              <a:rPr lang="en-GB" dirty="0"/>
              <a:t>Make all subjects relevant to your child and a part of their every day experiences.</a:t>
            </a:r>
          </a:p>
        </p:txBody>
      </p:sp>
      <p:sp>
        <p:nvSpPr>
          <p:cNvPr id="3" name="Content Placeholder 2">
            <a:extLst>
              <a:ext uri="{FF2B5EF4-FFF2-40B4-BE49-F238E27FC236}">
                <a16:creationId xmlns:a16="http://schemas.microsoft.com/office/drawing/2014/main" id="{F3502625-4DF9-45E3-A2B1-6EBB3CC428A9}"/>
              </a:ext>
            </a:extLst>
          </p:cNvPr>
          <p:cNvSpPr>
            <a:spLocks noGrp="1"/>
          </p:cNvSpPr>
          <p:nvPr>
            <p:ph idx="1"/>
          </p:nvPr>
        </p:nvSpPr>
        <p:spPr/>
        <p:txBody>
          <a:bodyPr/>
          <a:lstStyle/>
          <a:p>
            <a:r>
              <a:rPr lang="en-GB" dirty="0"/>
              <a:t>Learning is not and should not be simply writing on worksheet or exercise book.</a:t>
            </a:r>
          </a:p>
          <a:p>
            <a:r>
              <a:rPr lang="en-GB" dirty="0"/>
              <a:t>Learning is around us at all times – when going on holiday get an atlas or map and with your child find where you are going, look at the seas or rivers you will cross getting there and look at the roads you will drive along – this is real life geography or when walking down the road look at the door numbers and get your child to predict which one will come next – this is counting in twos and is real life maths.  Children do not see this as ‘learning’ but these are often very important ‘skills’ which we teach at school.</a:t>
            </a:r>
          </a:p>
          <a:p>
            <a:r>
              <a:rPr lang="en-GB" dirty="0"/>
              <a:t>Get cooking with your child – measuring, weighing, adding, reading recipes and listening to instructions – all are skills they need for learning.</a:t>
            </a:r>
          </a:p>
        </p:txBody>
      </p:sp>
      <p:pic>
        <p:nvPicPr>
          <p:cNvPr id="4" name="Picture 3">
            <a:extLst>
              <a:ext uri="{FF2B5EF4-FFF2-40B4-BE49-F238E27FC236}">
                <a16:creationId xmlns:a16="http://schemas.microsoft.com/office/drawing/2014/main" id="{DFB6A877-233D-4F7D-815B-DD6C92F0558B}"/>
              </a:ext>
            </a:extLst>
          </p:cNvPr>
          <p:cNvPicPr>
            <a:picLocks noChangeAspect="1"/>
          </p:cNvPicPr>
          <p:nvPr/>
        </p:nvPicPr>
        <p:blipFill>
          <a:blip/>
          <a:stretch>
            <a:fillRect/>
          </a:stretch>
        </p:blipFill>
        <p:spPr>
          <a:xfrm>
            <a:off x="991521" y="5545122"/>
            <a:ext cx="962369" cy="1145097"/>
          </a:xfrm>
          <a:prstGeom prst="rect">
            <a:avLst/>
          </a:prstGeom>
        </p:spPr>
      </p:pic>
      <p:pic>
        <p:nvPicPr>
          <p:cNvPr id="5" name="Picture 4">
            <a:extLst>
              <a:ext uri="{FF2B5EF4-FFF2-40B4-BE49-F238E27FC236}">
                <a16:creationId xmlns:a16="http://schemas.microsoft.com/office/drawing/2014/main" id="{BD53BB47-EC1B-4946-9EBB-E1AFDE34EBF1}"/>
              </a:ext>
            </a:extLst>
          </p:cNvPr>
          <p:cNvPicPr>
            <a:picLocks noChangeAspect="1"/>
          </p:cNvPicPr>
          <p:nvPr/>
        </p:nvPicPr>
        <p:blipFill>
          <a:blip r:embed="rId2"/>
          <a:stretch>
            <a:fillRect/>
          </a:stretch>
        </p:blipFill>
        <p:spPr>
          <a:xfrm>
            <a:off x="7852095" y="5230528"/>
            <a:ext cx="1673547" cy="1621667"/>
          </a:xfrm>
          <a:prstGeom prst="rect">
            <a:avLst/>
          </a:prstGeom>
        </p:spPr>
      </p:pic>
    </p:spTree>
    <p:extLst>
      <p:ext uri="{BB962C8B-B14F-4D97-AF65-F5344CB8AC3E}">
        <p14:creationId xmlns:p14="http://schemas.microsoft.com/office/powerpoint/2010/main" val="3020393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8DA56-B02F-4810-B777-1EBAF5B01457}"/>
              </a:ext>
            </a:extLst>
          </p:cNvPr>
          <p:cNvSpPr>
            <a:spLocks noGrp="1"/>
          </p:cNvSpPr>
          <p:nvPr>
            <p:ph type="title"/>
          </p:nvPr>
        </p:nvSpPr>
        <p:spPr/>
        <p:txBody>
          <a:bodyPr/>
          <a:lstStyle/>
          <a:p>
            <a:r>
              <a:rPr lang="en-GB" dirty="0"/>
              <a:t>Involve as many games in your child’s learning - gamification</a:t>
            </a:r>
          </a:p>
        </p:txBody>
      </p:sp>
      <p:sp>
        <p:nvSpPr>
          <p:cNvPr id="3" name="Content Placeholder 2">
            <a:extLst>
              <a:ext uri="{FF2B5EF4-FFF2-40B4-BE49-F238E27FC236}">
                <a16:creationId xmlns:a16="http://schemas.microsoft.com/office/drawing/2014/main" id="{FD00B1BF-55ED-4054-8716-9034990814D0}"/>
              </a:ext>
            </a:extLst>
          </p:cNvPr>
          <p:cNvSpPr>
            <a:spLocks noGrp="1"/>
          </p:cNvSpPr>
          <p:nvPr>
            <p:ph idx="1"/>
          </p:nvPr>
        </p:nvSpPr>
        <p:spPr/>
        <p:txBody>
          <a:bodyPr>
            <a:normAutofit/>
          </a:bodyPr>
          <a:lstStyle/>
          <a:p>
            <a:r>
              <a:rPr lang="en-GB" sz="2800" dirty="0"/>
              <a:t>This is the action of turning something into a game to improve engagement – games like hangman/scrabble can help to learn spellings and vocabulary.</a:t>
            </a:r>
          </a:p>
          <a:p>
            <a:pPr marL="0" indent="0">
              <a:buNone/>
            </a:pPr>
            <a:endParaRPr lang="en-GB" sz="2800" dirty="0"/>
          </a:p>
        </p:txBody>
      </p:sp>
      <p:pic>
        <p:nvPicPr>
          <p:cNvPr id="4" name="Picture 3">
            <a:extLst>
              <a:ext uri="{FF2B5EF4-FFF2-40B4-BE49-F238E27FC236}">
                <a16:creationId xmlns:a16="http://schemas.microsoft.com/office/drawing/2014/main" id="{D77A3BE0-E009-454B-968F-6104D57A6C3F}"/>
              </a:ext>
            </a:extLst>
          </p:cNvPr>
          <p:cNvPicPr>
            <a:picLocks noChangeAspect="1"/>
          </p:cNvPicPr>
          <p:nvPr/>
        </p:nvPicPr>
        <p:blipFill>
          <a:blip r:embed="rId2"/>
          <a:stretch>
            <a:fillRect/>
          </a:stretch>
        </p:blipFill>
        <p:spPr>
          <a:xfrm>
            <a:off x="5612234" y="3859635"/>
            <a:ext cx="2595694" cy="2595694"/>
          </a:xfrm>
          <a:prstGeom prst="rect">
            <a:avLst/>
          </a:prstGeom>
        </p:spPr>
      </p:pic>
    </p:spTree>
    <p:extLst>
      <p:ext uri="{BB962C8B-B14F-4D97-AF65-F5344CB8AC3E}">
        <p14:creationId xmlns:p14="http://schemas.microsoft.com/office/powerpoint/2010/main" val="20304992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E913F-107E-4E73-8757-A3E864857689}"/>
              </a:ext>
            </a:extLst>
          </p:cNvPr>
          <p:cNvSpPr>
            <a:spLocks noGrp="1"/>
          </p:cNvSpPr>
          <p:nvPr>
            <p:ph type="title"/>
          </p:nvPr>
        </p:nvSpPr>
        <p:spPr/>
        <p:txBody>
          <a:bodyPr/>
          <a:lstStyle/>
          <a:p>
            <a:r>
              <a:rPr lang="en-GB" dirty="0"/>
              <a:t>Motivate by consequence rather than punishment.</a:t>
            </a:r>
          </a:p>
        </p:txBody>
      </p:sp>
      <p:sp>
        <p:nvSpPr>
          <p:cNvPr id="3" name="Content Placeholder 2">
            <a:extLst>
              <a:ext uri="{FF2B5EF4-FFF2-40B4-BE49-F238E27FC236}">
                <a16:creationId xmlns:a16="http://schemas.microsoft.com/office/drawing/2014/main" id="{2DBCC6FF-CF8E-462D-8411-22EA67234F97}"/>
              </a:ext>
            </a:extLst>
          </p:cNvPr>
          <p:cNvSpPr>
            <a:spLocks noGrp="1"/>
          </p:cNvSpPr>
          <p:nvPr>
            <p:ph idx="1"/>
          </p:nvPr>
        </p:nvSpPr>
        <p:spPr/>
        <p:txBody>
          <a:bodyPr>
            <a:normAutofit/>
          </a:bodyPr>
          <a:lstStyle/>
          <a:p>
            <a:r>
              <a:rPr lang="en-GB" sz="2400" dirty="0"/>
              <a:t>EG “ when you've finished your work you can watch your favourite cartoon” rather than “if you don’t do your work I won’t let you watch your favourite cartoon” – turns a negative action into a positive one.</a:t>
            </a:r>
          </a:p>
          <a:p>
            <a:r>
              <a:rPr lang="en-GB" sz="2400" dirty="0"/>
              <a:t>Motivation by punishment can often lead to deception by the child as they will like to get out of doing something they don’t want to and teach the child that threats are an acceptable way to problem solve!</a:t>
            </a:r>
          </a:p>
        </p:txBody>
      </p:sp>
      <p:pic>
        <p:nvPicPr>
          <p:cNvPr id="4" name="Picture 3">
            <a:extLst>
              <a:ext uri="{FF2B5EF4-FFF2-40B4-BE49-F238E27FC236}">
                <a16:creationId xmlns:a16="http://schemas.microsoft.com/office/drawing/2014/main" id="{EC7E7210-B42C-4B05-A0E0-07DF7AF82E2F}"/>
              </a:ext>
            </a:extLst>
          </p:cNvPr>
          <p:cNvPicPr>
            <a:picLocks noChangeAspect="1"/>
          </p:cNvPicPr>
          <p:nvPr/>
        </p:nvPicPr>
        <p:blipFill>
          <a:blip r:embed="rId2"/>
          <a:stretch>
            <a:fillRect/>
          </a:stretch>
        </p:blipFill>
        <p:spPr>
          <a:xfrm>
            <a:off x="6832083" y="5075340"/>
            <a:ext cx="2013794" cy="1489046"/>
          </a:xfrm>
          <a:prstGeom prst="rect">
            <a:avLst/>
          </a:prstGeom>
        </p:spPr>
      </p:pic>
    </p:spTree>
    <p:extLst>
      <p:ext uri="{BB962C8B-B14F-4D97-AF65-F5344CB8AC3E}">
        <p14:creationId xmlns:p14="http://schemas.microsoft.com/office/powerpoint/2010/main" val="431378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9E8144-6C33-4B9E-B8C2-025B9098765D}"/>
              </a:ext>
            </a:extLst>
          </p:cNvPr>
          <p:cNvSpPr>
            <a:spLocks noGrp="1"/>
          </p:cNvSpPr>
          <p:nvPr>
            <p:ph type="title"/>
          </p:nvPr>
        </p:nvSpPr>
        <p:spPr/>
        <p:txBody>
          <a:bodyPr/>
          <a:lstStyle/>
          <a:p>
            <a:r>
              <a:rPr lang="en-GB" dirty="0"/>
              <a:t>Don’t compare your child with others</a:t>
            </a:r>
          </a:p>
        </p:txBody>
      </p:sp>
      <p:sp>
        <p:nvSpPr>
          <p:cNvPr id="3" name="Content Placeholder 2">
            <a:extLst>
              <a:ext uri="{FF2B5EF4-FFF2-40B4-BE49-F238E27FC236}">
                <a16:creationId xmlns:a16="http://schemas.microsoft.com/office/drawing/2014/main" id="{714226DF-12AA-45C2-B6CF-07367ECACC4C}"/>
              </a:ext>
            </a:extLst>
          </p:cNvPr>
          <p:cNvSpPr>
            <a:spLocks noGrp="1"/>
          </p:cNvSpPr>
          <p:nvPr>
            <p:ph idx="1"/>
          </p:nvPr>
        </p:nvSpPr>
        <p:spPr/>
        <p:txBody>
          <a:bodyPr>
            <a:normAutofit/>
          </a:bodyPr>
          <a:lstStyle/>
          <a:p>
            <a:r>
              <a:rPr lang="en-GB" sz="2800" dirty="0"/>
              <a:t>Value the effort that your child makes not the outcome; don’t compare siblings or peers – each human is unique and has their own learning style and ability.</a:t>
            </a:r>
          </a:p>
          <a:p>
            <a:r>
              <a:rPr lang="en-GB" sz="2800" dirty="0"/>
              <a:t>Look at the progress your child is making – small steps are very valuable!</a:t>
            </a:r>
          </a:p>
        </p:txBody>
      </p:sp>
      <p:pic>
        <p:nvPicPr>
          <p:cNvPr id="4" name="Picture 3">
            <a:extLst>
              <a:ext uri="{FF2B5EF4-FFF2-40B4-BE49-F238E27FC236}">
                <a16:creationId xmlns:a16="http://schemas.microsoft.com/office/drawing/2014/main" id="{353F31F3-50A6-43EC-A767-DA2D11001B45}"/>
              </a:ext>
            </a:extLst>
          </p:cNvPr>
          <p:cNvPicPr>
            <a:picLocks noChangeAspect="1"/>
          </p:cNvPicPr>
          <p:nvPr/>
        </p:nvPicPr>
        <p:blipFill>
          <a:blip r:embed="rId2"/>
          <a:stretch>
            <a:fillRect/>
          </a:stretch>
        </p:blipFill>
        <p:spPr>
          <a:xfrm>
            <a:off x="5626977" y="4530054"/>
            <a:ext cx="2936925" cy="2076275"/>
          </a:xfrm>
          <a:prstGeom prst="rect">
            <a:avLst/>
          </a:prstGeom>
        </p:spPr>
      </p:pic>
    </p:spTree>
    <p:extLst>
      <p:ext uri="{BB962C8B-B14F-4D97-AF65-F5344CB8AC3E}">
        <p14:creationId xmlns:p14="http://schemas.microsoft.com/office/powerpoint/2010/main" val="1773795422"/>
      </p:ext>
    </p:extLst>
  </p:cSld>
  <p:clrMapOvr>
    <a:masterClrMapping/>
  </p:clrMapOvr>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0</TotalTime>
  <Words>722</Words>
  <Application>Microsoft Office PowerPoint</Application>
  <PresentationFormat>Widescreen</PresentationFormat>
  <Paragraphs>33</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Trebuchet MS</vt:lpstr>
      <vt:lpstr>Wingdings 3</vt:lpstr>
      <vt:lpstr>Facet</vt:lpstr>
      <vt:lpstr>How can parents help their child with their learning?</vt:lpstr>
      <vt:lpstr>There are several things that parents can do to support their child with their learning.</vt:lpstr>
      <vt:lpstr>Find a routine that works for your child and family.</vt:lpstr>
      <vt:lpstr>Try to teach your child that failure is a stepping stone to success.</vt:lpstr>
      <vt:lpstr>Allow your child to opportunity to practice the things they enjoy and are good at!</vt:lpstr>
      <vt:lpstr>Make all subjects relevant to your child and a part of their every day experiences.</vt:lpstr>
      <vt:lpstr>Involve as many games in your child’s learning - gamification</vt:lpstr>
      <vt:lpstr>Motivate by consequence rather than punishment.</vt:lpstr>
      <vt:lpstr>Don’t compare your child with others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can parents help their child with their learning?</dc:title>
  <dc:creator>Joanna Crawford</dc:creator>
  <cp:lastModifiedBy>Joanna Crawford</cp:lastModifiedBy>
  <cp:revision>1</cp:revision>
  <dcterms:modified xsi:type="dcterms:W3CDTF">2024-07-11T11:22:20Z</dcterms:modified>
</cp:coreProperties>
</file>