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58"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1" d="100"/>
          <a:sy n="91"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017306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4071629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468668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4104681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B700AC-7300-4580-B747-A86CE5C0FCF8}" type="datetimeFigureOut">
              <a:rPr lang="en-GB" smtClean="0"/>
              <a:t>11/07/2024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908249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B700AC-7300-4580-B747-A86CE5C0FCF8}" type="datetimeFigureOut">
              <a:rPr lang="en-GB" smtClean="0"/>
              <a:t>11/07/2024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135624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B700AC-7300-4580-B747-A86CE5C0FCF8}" type="datetimeFigureOut">
              <a:rPr lang="en-GB" smtClean="0"/>
              <a:t>11/07/2024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894221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644885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20301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699520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88046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4409750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74533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000439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447498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78960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5B700AC-7300-4580-B747-A86CE5C0FCF8}" type="datetimeFigureOut">
              <a:rPr lang="en-GB" smtClean="0"/>
              <a:t>11/07/2024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CBC550A-8858-4A3C-9FA0-5974FE01D3DD}" type="slidenum">
              <a:rPr lang="en-GB" smtClean="0"/>
              <a:t>‹#›</a:t>
            </a:fld>
            <a:endParaRPr lang="en-GB"/>
          </a:p>
        </p:txBody>
      </p:sp>
    </p:spTree>
    <p:extLst>
      <p:ext uri="{BB962C8B-B14F-4D97-AF65-F5344CB8AC3E}">
        <p14:creationId xmlns:p14="http://schemas.microsoft.com/office/powerpoint/2010/main" val="1247454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3375" y="3645506"/>
            <a:ext cx="8982408" cy="1646302"/>
          </a:xfrm>
        </p:spPr>
        <p:txBody>
          <a:bodyPr/>
          <a:lstStyle/>
          <a:p>
            <a:pPr algn="l"/>
            <a:r>
              <a:rPr lang="en-GB" sz="4000" dirty="0">
                <a:solidFill>
                  <a:srgbClr val="0070C0"/>
                </a:solidFill>
                <a:latin typeface="Arial" panose="020B0604020202020204" pitchFamily="34" charset="0"/>
                <a:cs typeface="Arial" panose="020B0604020202020204" pitchFamily="34" charset="0"/>
              </a:rPr>
              <a:t>How to manage challenging behaviour effectively? </a:t>
            </a:r>
          </a:p>
        </p:txBody>
      </p:sp>
      <p:sp>
        <p:nvSpPr>
          <p:cNvPr id="3" name="Subtitle 2"/>
          <p:cNvSpPr>
            <a:spLocks noGrp="1"/>
          </p:cNvSpPr>
          <p:nvPr>
            <p:ph type="subTitle" idx="1"/>
          </p:nvPr>
        </p:nvSpPr>
        <p:spPr>
          <a:xfrm>
            <a:off x="1271935" y="745932"/>
            <a:ext cx="7766936" cy="1096899"/>
          </a:xfrm>
        </p:spPr>
        <p:txBody>
          <a:bodyPr>
            <a:noAutofit/>
          </a:bodyPr>
          <a:lstStyle/>
          <a:p>
            <a:r>
              <a:rPr lang="en-GB" sz="4000" b="1" u="sng" dirty="0">
                <a:solidFill>
                  <a:srgbClr val="0070C0"/>
                </a:solidFill>
                <a:latin typeface="Arial" panose="020B0604020202020204" pitchFamily="34" charset="0"/>
                <a:cs typeface="Arial" panose="020B0604020202020204" pitchFamily="34" charset="0"/>
              </a:rPr>
              <a:t>Glebe School Parent Workshop Thursday 16</a:t>
            </a:r>
            <a:r>
              <a:rPr lang="en-GB" sz="4000" b="1" u="sng" baseline="30000" dirty="0">
                <a:solidFill>
                  <a:srgbClr val="0070C0"/>
                </a:solidFill>
                <a:latin typeface="Arial" panose="020B0604020202020204" pitchFamily="34" charset="0"/>
                <a:cs typeface="Arial" panose="020B0604020202020204" pitchFamily="34" charset="0"/>
              </a:rPr>
              <a:t>th</a:t>
            </a:r>
            <a:r>
              <a:rPr lang="en-GB" sz="4000" b="1" u="sng" dirty="0">
                <a:solidFill>
                  <a:srgbClr val="0070C0"/>
                </a:solidFill>
                <a:latin typeface="Arial" panose="020B0604020202020204" pitchFamily="34" charset="0"/>
                <a:cs typeface="Arial" panose="020B0604020202020204" pitchFamily="34" charset="0"/>
              </a:rPr>
              <a:t> November 2023</a:t>
            </a:r>
          </a:p>
        </p:txBody>
      </p:sp>
    </p:spTree>
    <p:extLst>
      <p:ext uri="{BB962C8B-B14F-4D97-AF65-F5344CB8AC3E}">
        <p14:creationId xmlns:p14="http://schemas.microsoft.com/office/powerpoint/2010/main" val="1660145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394129" cy="1320800"/>
          </a:xfrm>
        </p:spPr>
        <p:txBody>
          <a:bodyPr>
            <a:normAutofit/>
          </a:bodyPr>
          <a:lstStyle/>
          <a:p>
            <a:r>
              <a:rPr lang="en-GB" b="1" dirty="0"/>
              <a:t>What can challenging behaviour look like?</a:t>
            </a:r>
          </a:p>
        </p:txBody>
      </p:sp>
      <p:sp>
        <p:nvSpPr>
          <p:cNvPr id="3" name="Content Placeholder 2"/>
          <p:cNvSpPr>
            <a:spLocks noGrp="1"/>
          </p:cNvSpPr>
          <p:nvPr>
            <p:ph idx="1"/>
          </p:nvPr>
        </p:nvSpPr>
        <p:spPr>
          <a:xfrm>
            <a:off x="677334" y="1876733"/>
            <a:ext cx="8596668" cy="4927600"/>
          </a:xfrm>
        </p:spPr>
        <p:txBody>
          <a:bodyPr>
            <a:normAutofit lnSpcReduction="10000"/>
          </a:bodyPr>
          <a:lstStyle/>
          <a:p>
            <a:endParaRPr lang="en-GB" sz="2400" dirty="0"/>
          </a:p>
          <a:p>
            <a:r>
              <a:rPr lang="en-GB" sz="2400" dirty="0"/>
              <a:t>Aggression</a:t>
            </a:r>
          </a:p>
          <a:p>
            <a:r>
              <a:rPr lang="en-GB" sz="2400" dirty="0"/>
              <a:t>Destructiveness</a:t>
            </a:r>
          </a:p>
          <a:p>
            <a:r>
              <a:rPr lang="en-GB" sz="2400" dirty="0"/>
              <a:t>Rudeness</a:t>
            </a:r>
          </a:p>
          <a:p>
            <a:r>
              <a:rPr lang="en-GB" sz="2400" dirty="0"/>
              <a:t>Disruptiveness</a:t>
            </a:r>
          </a:p>
          <a:p>
            <a:r>
              <a:rPr lang="en-GB" sz="2400" dirty="0"/>
              <a:t>Self harm</a:t>
            </a:r>
          </a:p>
          <a:p>
            <a:r>
              <a:rPr lang="en-GB" sz="2400" dirty="0"/>
              <a:t>Unsafe behaviours (</a:t>
            </a:r>
            <a:r>
              <a:rPr lang="en-GB" sz="2400" dirty="0" err="1"/>
              <a:t>eg</a:t>
            </a:r>
            <a:r>
              <a:rPr lang="en-GB" sz="2400" dirty="0"/>
              <a:t> running away, climbing &amp; not following instructions)</a:t>
            </a:r>
          </a:p>
          <a:p>
            <a:pPr marL="0" indent="0">
              <a:buNone/>
            </a:pPr>
            <a:endParaRPr lang="en-GB" sz="2400" dirty="0"/>
          </a:p>
          <a:p>
            <a:pPr marL="0" indent="0">
              <a:buNone/>
            </a:pPr>
            <a:r>
              <a:rPr lang="en-GB" sz="2400" dirty="0">
                <a:solidFill>
                  <a:srgbClr val="FF0000"/>
                </a:solidFill>
              </a:rPr>
              <a:t>REMEMBER THAT ALL CHILDREN NEED TO LEARN WHAT ACCEPTABLE BEHAVIOUR LOOKS LIKE</a:t>
            </a:r>
          </a:p>
        </p:txBody>
      </p:sp>
      <p:pic>
        <p:nvPicPr>
          <p:cNvPr id="4" name="Picture 3">
            <a:extLst>
              <a:ext uri="{FF2B5EF4-FFF2-40B4-BE49-F238E27FC236}">
                <a16:creationId xmlns:a16="http://schemas.microsoft.com/office/drawing/2014/main" id="{5BD11690-A5AD-4497-A031-B564E9985225}"/>
              </a:ext>
            </a:extLst>
          </p:cNvPr>
          <p:cNvPicPr>
            <a:picLocks noChangeAspect="1"/>
          </p:cNvPicPr>
          <p:nvPr/>
        </p:nvPicPr>
        <p:blipFill>
          <a:blip r:embed="rId2"/>
          <a:stretch>
            <a:fillRect/>
          </a:stretch>
        </p:blipFill>
        <p:spPr>
          <a:xfrm>
            <a:off x="4879595" y="2345051"/>
            <a:ext cx="3307909" cy="1514747"/>
          </a:xfrm>
          <a:prstGeom prst="rect">
            <a:avLst/>
          </a:prstGeom>
        </p:spPr>
      </p:pic>
    </p:spTree>
    <p:extLst>
      <p:ext uri="{BB962C8B-B14F-4D97-AF65-F5344CB8AC3E}">
        <p14:creationId xmlns:p14="http://schemas.microsoft.com/office/powerpoint/2010/main" val="3008968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0579" y="152400"/>
            <a:ext cx="8596668" cy="1320800"/>
          </a:xfrm>
        </p:spPr>
        <p:txBody>
          <a:bodyPr/>
          <a:lstStyle/>
          <a:p>
            <a:r>
              <a:rPr lang="en-GB" dirty="0"/>
              <a:t>What can cause challenging behaviour?</a:t>
            </a:r>
          </a:p>
        </p:txBody>
      </p:sp>
      <p:sp>
        <p:nvSpPr>
          <p:cNvPr id="3" name="Content Placeholder 2"/>
          <p:cNvSpPr>
            <a:spLocks noGrp="1"/>
          </p:cNvSpPr>
          <p:nvPr>
            <p:ph idx="1"/>
          </p:nvPr>
        </p:nvSpPr>
        <p:spPr>
          <a:xfrm>
            <a:off x="461856" y="817927"/>
            <a:ext cx="9160316" cy="5759042"/>
          </a:xfrm>
        </p:spPr>
        <p:txBody>
          <a:bodyPr>
            <a:normAutofit lnSpcReduction="10000"/>
          </a:bodyPr>
          <a:lstStyle/>
          <a:p>
            <a:r>
              <a:rPr lang="en-GB" sz="2000" dirty="0">
                <a:solidFill>
                  <a:schemeClr val="tx1"/>
                </a:solidFill>
              </a:rPr>
              <a:t>Children can become easily overwhelmed by changes in situation </a:t>
            </a:r>
            <a:r>
              <a:rPr lang="en-GB" sz="2000" dirty="0" err="1">
                <a:solidFill>
                  <a:schemeClr val="tx1"/>
                </a:solidFill>
              </a:rPr>
              <a:t>eg</a:t>
            </a:r>
            <a:r>
              <a:rPr lang="en-GB" sz="2000" dirty="0">
                <a:solidFill>
                  <a:schemeClr val="tx1"/>
                </a:solidFill>
              </a:rPr>
              <a:t> bereavement, separation of parents or siblings leaving home, new baby within family, friendship issues, house move and relocation.</a:t>
            </a:r>
          </a:p>
          <a:p>
            <a:r>
              <a:rPr lang="en-GB" sz="2000" dirty="0">
                <a:solidFill>
                  <a:schemeClr val="tx1"/>
                </a:solidFill>
              </a:rPr>
              <a:t>Children who have high levels of anxiety and are unable to verbalise what is wrong – anxiety may be caused by previous life experiences or medical reasons.  Often anxiety will be masked and seen as challenging behaviour.</a:t>
            </a:r>
          </a:p>
          <a:p>
            <a:r>
              <a:rPr lang="en-GB" sz="2000" dirty="0">
                <a:solidFill>
                  <a:schemeClr val="tx1"/>
                </a:solidFill>
              </a:rPr>
              <a:t>Children with neurodiversity </a:t>
            </a:r>
            <a:r>
              <a:rPr lang="en-GB" sz="2000" dirty="0" err="1">
                <a:solidFill>
                  <a:schemeClr val="tx1"/>
                </a:solidFill>
              </a:rPr>
              <a:t>eg</a:t>
            </a:r>
            <a:r>
              <a:rPr lang="en-GB" sz="2000" dirty="0">
                <a:solidFill>
                  <a:schemeClr val="tx1"/>
                </a:solidFill>
              </a:rPr>
              <a:t> ASD/ADHD.</a:t>
            </a:r>
          </a:p>
          <a:p>
            <a:r>
              <a:rPr lang="en-GB" sz="2000" dirty="0">
                <a:solidFill>
                  <a:schemeClr val="tx1"/>
                </a:solidFill>
              </a:rPr>
              <a:t>Children with complex medical conditions.</a:t>
            </a:r>
          </a:p>
          <a:p>
            <a:r>
              <a:rPr lang="en-GB" sz="2000" dirty="0">
                <a:solidFill>
                  <a:schemeClr val="tx1"/>
                </a:solidFill>
              </a:rPr>
              <a:t>Children with underlying learning difficulties (which may or may not have been diagnosed) they often have very low self esteem and will become very frustrated at not being able to understand or follow what is being taught in class resulting in outbursts at home which is their ‘safe place’.</a:t>
            </a:r>
          </a:p>
          <a:p>
            <a:r>
              <a:rPr lang="en-GB" sz="2000" dirty="0">
                <a:solidFill>
                  <a:schemeClr val="tx1"/>
                </a:solidFill>
              </a:rPr>
              <a:t>Lack of routine within the family home – does the child know who is picking them up, taking them to their activities and putting them to bed!</a:t>
            </a:r>
          </a:p>
          <a:p>
            <a:r>
              <a:rPr lang="en-GB" sz="2000" dirty="0">
                <a:solidFill>
                  <a:schemeClr val="tx1"/>
                </a:solidFill>
              </a:rPr>
              <a:t>Lack of clear and consistent boundaries from care-givers.</a:t>
            </a:r>
          </a:p>
          <a:p>
            <a:r>
              <a:rPr lang="en-GB" sz="2000" dirty="0">
                <a:solidFill>
                  <a:schemeClr val="tx1"/>
                </a:solidFill>
              </a:rPr>
              <a:t>Lack of attention – so will display challenging behaviour to gain any attention from care givers.</a:t>
            </a:r>
          </a:p>
          <a:p>
            <a:endParaRPr lang="en-GB" sz="2000" dirty="0">
              <a:solidFill>
                <a:schemeClr val="tx1"/>
              </a:solidFill>
            </a:endParaRPr>
          </a:p>
          <a:p>
            <a:endParaRPr lang="en-GB" sz="2000" dirty="0">
              <a:solidFill>
                <a:schemeClr val="tx1"/>
              </a:solidFill>
            </a:endParaRPr>
          </a:p>
        </p:txBody>
      </p:sp>
    </p:spTree>
    <p:extLst>
      <p:ext uri="{BB962C8B-B14F-4D97-AF65-F5344CB8AC3E}">
        <p14:creationId xmlns:p14="http://schemas.microsoft.com/office/powerpoint/2010/main" val="2799316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1BDED-D32A-42B9-9929-7A6267000FEC}"/>
              </a:ext>
            </a:extLst>
          </p:cNvPr>
          <p:cNvSpPr>
            <a:spLocks noGrp="1"/>
          </p:cNvSpPr>
          <p:nvPr>
            <p:ph type="title"/>
          </p:nvPr>
        </p:nvSpPr>
        <p:spPr>
          <a:xfrm>
            <a:off x="677334" y="609600"/>
            <a:ext cx="8596668" cy="858473"/>
          </a:xfrm>
        </p:spPr>
        <p:txBody>
          <a:bodyPr>
            <a:normAutofit fontScale="90000"/>
          </a:bodyPr>
          <a:lstStyle/>
          <a:p>
            <a:r>
              <a:rPr lang="en-GB" dirty="0"/>
              <a:t>How can you support your child with challenging behaviour?</a:t>
            </a:r>
          </a:p>
        </p:txBody>
      </p:sp>
      <p:sp>
        <p:nvSpPr>
          <p:cNvPr id="3" name="Content Placeholder 2">
            <a:extLst>
              <a:ext uri="{FF2B5EF4-FFF2-40B4-BE49-F238E27FC236}">
                <a16:creationId xmlns:a16="http://schemas.microsoft.com/office/drawing/2014/main" id="{AE6EE9ED-ADCC-42F0-80C1-7F1D2FD1148C}"/>
              </a:ext>
            </a:extLst>
          </p:cNvPr>
          <p:cNvSpPr>
            <a:spLocks noGrp="1"/>
          </p:cNvSpPr>
          <p:nvPr>
            <p:ph idx="1"/>
          </p:nvPr>
        </p:nvSpPr>
        <p:spPr>
          <a:xfrm>
            <a:off x="677334" y="1979802"/>
            <a:ext cx="8596668" cy="4764947"/>
          </a:xfrm>
        </p:spPr>
        <p:txBody>
          <a:bodyPr>
            <a:normAutofit/>
          </a:bodyPr>
          <a:lstStyle/>
          <a:p>
            <a:r>
              <a:rPr lang="en-GB" dirty="0"/>
              <a:t>Stay calm, use calm voice and don’t get into an ‘argument’ with your child. </a:t>
            </a:r>
          </a:p>
          <a:p>
            <a:r>
              <a:rPr lang="en-GB" dirty="0"/>
              <a:t>Explain to your child that it is their BEHAVIOUR that you are not accepting not them</a:t>
            </a:r>
            <a:r>
              <a:rPr lang="en-GB" i="1" dirty="0">
                <a:solidFill>
                  <a:srgbClr val="FF0000"/>
                </a:solidFill>
              </a:rPr>
              <a:t>.  ‘I love you but I don’t like that you have broken your brother’s toy’</a:t>
            </a:r>
          </a:p>
          <a:p>
            <a:r>
              <a:rPr lang="en-GB" dirty="0"/>
              <a:t>Use RESTORATIVE JUSTICE with your child after  challenging behaviour (this must be once they are calm enough to talk about the event).</a:t>
            </a:r>
          </a:p>
          <a:p>
            <a:pPr marL="0" indent="0">
              <a:buNone/>
            </a:pPr>
            <a:r>
              <a:rPr lang="en-GB" dirty="0"/>
              <a:t>     </a:t>
            </a:r>
            <a:r>
              <a:rPr lang="en-GB" i="1" dirty="0">
                <a:solidFill>
                  <a:srgbClr val="FF0000"/>
                </a:solidFill>
              </a:rPr>
              <a:t>‘You’ve broken your brother’s toy – how do you think he feels about that? –    what could you do to put this right?’</a:t>
            </a:r>
          </a:p>
          <a:p>
            <a:r>
              <a:rPr lang="en-GB" dirty="0">
                <a:solidFill>
                  <a:schemeClr val="tx1"/>
                </a:solidFill>
              </a:rPr>
              <a:t>Once your child is calm use the Zones of Regulation to work out what they COULD have done if they were angry/frustrated.  Use the Zones of Regulation vocabulary at all times as a family </a:t>
            </a:r>
          </a:p>
          <a:p>
            <a:pPr marL="0" indent="0">
              <a:buNone/>
            </a:pPr>
            <a:r>
              <a:rPr lang="en-GB" dirty="0">
                <a:solidFill>
                  <a:schemeClr val="tx1"/>
                </a:solidFill>
              </a:rPr>
              <a:t>     </a:t>
            </a:r>
            <a:r>
              <a:rPr lang="en-GB" i="1" dirty="0">
                <a:solidFill>
                  <a:srgbClr val="FF0000"/>
                </a:solidFill>
              </a:rPr>
              <a:t>‘I’m feeling really angry that you have not taken care of your new toys- I am in the Red Zone – I need to go for a walk to calm down.’</a:t>
            </a:r>
          </a:p>
          <a:p>
            <a:pPr marL="0" indent="0">
              <a:buNone/>
            </a:pPr>
            <a:endParaRPr lang="en-GB" i="1" dirty="0">
              <a:solidFill>
                <a:srgbClr val="FF0000"/>
              </a:solidFill>
            </a:endParaRPr>
          </a:p>
        </p:txBody>
      </p:sp>
      <p:pic>
        <p:nvPicPr>
          <p:cNvPr id="6" name="Picture 5">
            <a:extLst>
              <a:ext uri="{FF2B5EF4-FFF2-40B4-BE49-F238E27FC236}">
                <a16:creationId xmlns:a16="http://schemas.microsoft.com/office/drawing/2014/main" id="{C3886051-5EA5-455C-B313-ECC30FCFA2A2}"/>
              </a:ext>
            </a:extLst>
          </p:cNvPr>
          <p:cNvPicPr>
            <a:picLocks noChangeAspect="1"/>
          </p:cNvPicPr>
          <p:nvPr/>
        </p:nvPicPr>
        <p:blipFill>
          <a:blip r:embed="rId2"/>
          <a:stretch>
            <a:fillRect/>
          </a:stretch>
        </p:blipFill>
        <p:spPr>
          <a:xfrm>
            <a:off x="9176857" y="2715936"/>
            <a:ext cx="1956732" cy="1956732"/>
          </a:xfrm>
          <a:prstGeom prst="rect">
            <a:avLst/>
          </a:prstGeom>
        </p:spPr>
      </p:pic>
    </p:spTree>
    <p:extLst>
      <p:ext uri="{BB962C8B-B14F-4D97-AF65-F5344CB8AC3E}">
        <p14:creationId xmlns:p14="http://schemas.microsoft.com/office/powerpoint/2010/main" val="1491101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3951A-D5DA-4593-B967-007E8D4DF8D6}"/>
              </a:ext>
            </a:extLst>
          </p:cNvPr>
          <p:cNvSpPr>
            <a:spLocks noGrp="1"/>
          </p:cNvSpPr>
          <p:nvPr>
            <p:ph type="title"/>
          </p:nvPr>
        </p:nvSpPr>
        <p:spPr>
          <a:xfrm>
            <a:off x="677334" y="609600"/>
            <a:ext cx="8596668" cy="120242"/>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3FDA92F9-83F9-4920-9324-D0B050E9AB57}"/>
              </a:ext>
            </a:extLst>
          </p:cNvPr>
          <p:cNvSpPr>
            <a:spLocks noGrp="1"/>
          </p:cNvSpPr>
          <p:nvPr>
            <p:ph idx="1"/>
          </p:nvPr>
        </p:nvSpPr>
        <p:spPr>
          <a:xfrm>
            <a:off x="585055" y="1279745"/>
            <a:ext cx="8596668" cy="5339169"/>
          </a:xfrm>
        </p:spPr>
        <p:txBody>
          <a:bodyPr/>
          <a:lstStyle/>
          <a:p>
            <a:r>
              <a:rPr lang="en-GB" dirty="0">
                <a:solidFill>
                  <a:schemeClr val="tx1"/>
                </a:solidFill>
              </a:rPr>
              <a:t>Rather than use punishment on your child use motivational reward </a:t>
            </a:r>
            <a:r>
              <a:rPr lang="en-GB" dirty="0" err="1">
                <a:solidFill>
                  <a:schemeClr val="tx1"/>
                </a:solidFill>
              </a:rPr>
              <a:t>eg</a:t>
            </a:r>
            <a:r>
              <a:rPr lang="en-GB" dirty="0">
                <a:solidFill>
                  <a:schemeClr val="tx1"/>
                </a:solidFill>
              </a:rPr>
              <a:t> </a:t>
            </a:r>
          </a:p>
          <a:p>
            <a:pPr marL="0" indent="0">
              <a:buNone/>
            </a:pPr>
            <a:r>
              <a:rPr lang="en-GB" i="1" dirty="0">
                <a:solidFill>
                  <a:srgbClr val="FF0000"/>
                </a:solidFill>
              </a:rPr>
              <a:t>   ‘If you can tell me your angry rather than hurting your sister you can have a marble for your jar and you are closer to your reward’</a:t>
            </a:r>
          </a:p>
          <a:p>
            <a:r>
              <a:rPr lang="en-GB" dirty="0">
                <a:solidFill>
                  <a:schemeClr val="tx1"/>
                </a:solidFill>
              </a:rPr>
              <a:t>Use distraction techniques </a:t>
            </a:r>
          </a:p>
          <a:p>
            <a:pPr marL="0" indent="0">
              <a:buNone/>
            </a:pPr>
            <a:r>
              <a:rPr lang="en-GB" i="1" dirty="0">
                <a:solidFill>
                  <a:srgbClr val="FF0000"/>
                </a:solidFill>
              </a:rPr>
              <a:t>‘I need your help to find my glasses as you are such a good finder – what would I do without you’</a:t>
            </a:r>
          </a:p>
          <a:p>
            <a:r>
              <a:rPr lang="en-GB" dirty="0">
                <a:solidFill>
                  <a:schemeClr val="tx1"/>
                </a:solidFill>
              </a:rPr>
              <a:t>Try to work out any triggers or patterns in behaviour and prepare for this </a:t>
            </a:r>
            <a:r>
              <a:rPr lang="en-GB" dirty="0" err="1">
                <a:solidFill>
                  <a:schemeClr val="tx1"/>
                </a:solidFill>
              </a:rPr>
              <a:t>eg</a:t>
            </a:r>
            <a:r>
              <a:rPr lang="en-GB" dirty="0">
                <a:solidFill>
                  <a:schemeClr val="tx1"/>
                </a:solidFill>
              </a:rPr>
              <a:t> is it every bedtime, hair brushing, dinner time, using the </a:t>
            </a:r>
            <a:r>
              <a:rPr lang="en-GB" dirty="0" err="1">
                <a:solidFill>
                  <a:schemeClr val="tx1"/>
                </a:solidFill>
              </a:rPr>
              <a:t>xbox</a:t>
            </a:r>
            <a:r>
              <a:rPr lang="en-GB" dirty="0">
                <a:solidFill>
                  <a:schemeClr val="tx1"/>
                </a:solidFill>
              </a:rPr>
              <a:t> (refusing to come off it), going to the supermarket or being told NO!  Prepare your child in advance that the event is going to happen or that their time limit is near to completion to give them time get used to what is expected.</a:t>
            </a:r>
          </a:p>
          <a:p>
            <a:r>
              <a:rPr lang="en-GB" dirty="0">
                <a:solidFill>
                  <a:schemeClr val="tx1"/>
                </a:solidFill>
              </a:rPr>
              <a:t>Have firm boundaries of expectations and consequences that you make as a family – write them down (or use pictures) and with older children ask them to sign their agreement. This can be referred to when challenging behaviour starts and consequences put in place.</a:t>
            </a:r>
          </a:p>
          <a:p>
            <a:r>
              <a:rPr lang="en-GB" dirty="0">
                <a:solidFill>
                  <a:schemeClr val="tx1"/>
                </a:solidFill>
              </a:rPr>
              <a:t>Finally </a:t>
            </a:r>
            <a:r>
              <a:rPr lang="en-GB" dirty="0">
                <a:solidFill>
                  <a:srgbClr val="FF0000"/>
                </a:solidFill>
              </a:rPr>
              <a:t>BE CONSISTENT.</a:t>
            </a:r>
          </a:p>
          <a:p>
            <a:endParaRPr lang="en-GB" dirty="0"/>
          </a:p>
        </p:txBody>
      </p:sp>
      <p:pic>
        <p:nvPicPr>
          <p:cNvPr id="4" name="Picture 3">
            <a:extLst>
              <a:ext uri="{FF2B5EF4-FFF2-40B4-BE49-F238E27FC236}">
                <a16:creationId xmlns:a16="http://schemas.microsoft.com/office/drawing/2014/main" id="{16025815-1A15-4070-B3B1-2837BE6B52D2}"/>
              </a:ext>
            </a:extLst>
          </p:cNvPr>
          <p:cNvPicPr>
            <a:picLocks noChangeAspect="1"/>
          </p:cNvPicPr>
          <p:nvPr/>
        </p:nvPicPr>
        <p:blipFill>
          <a:blip r:embed="rId2"/>
          <a:stretch>
            <a:fillRect/>
          </a:stretch>
        </p:blipFill>
        <p:spPr>
          <a:xfrm>
            <a:off x="8886131" y="1705518"/>
            <a:ext cx="1097375" cy="1091279"/>
          </a:xfrm>
          <a:prstGeom prst="rect">
            <a:avLst/>
          </a:prstGeom>
        </p:spPr>
      </p:pic>
      <p:pic>
        <p:nvPicPr>
          <p:cNvPr id="5" name="Picture 4">
            <a:extLst>
              <a:ext uri="{FF2B5EF4-FFF2-40B4-BE49-F238E27FC236}">
                <a16:creationId xmlns:a16="http://schemas.microsoft.com/office/drawing/2014/main" id="{08D578C6-9014-4520-A0CE-B028620ECDC0}"/>
              </a:ext>
            </a:extLst>
          </p:cNvPr>
          <p:cNvPicPr>
            <a:picLocks noChangeAspect="1"/>
          </p:cNvPicPr>
          <p:nvPr/>
        </p:nvPicPr>
        <p:blipFill>
          <a:blip r:embed="rId3"/>
          <a:stretch>
            <a:fillRect/>
          </a:stretch>
        </p:blipFill>
        <p:spPr>
          <a:xfrm>
            <a:off x="9166693" y="3957750"/>
            <a:ext cx="1194732" cy="1194732"/>
          </a:xfrm>
          <a:prstGeom prst="rect">
            <a:avLst/>
          </a:prstGeom>
        </p:spPr>
      </p:pic>
    </p:spTree>
    <p:extLst>
      <p:ext uri="{BB962C8B-B14F-4D97-AF65-F5344CB8AC3E}">
        <p14:creationId xmlns:p14="http://schemas.microsoft.com/office/powerpoint/2010/main" val="1397864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267EC-4969-44CF-A488-123EE905E251}"/>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F8772508-8647-43B0-B4D0-763359D7D69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173693141"/>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
  <TotalTime>308</TotalTime>
  <Words>632</Words>
  <Application>Microsoft Office PowerPoint</Application>
  <PresentationFormat>Widescreen</PresentationFormat>
  <Paragraphs>36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Wingdings 3</vt:lpstr>
      <vt:lpstr>Facet</vt:lpstr>
      <vt:lpstr>How to manage challenging behaviour effectively? </vt:lpstr>
      <vt:lpstr>What can challenging behaviour look like?</vt:lpstr>
      <vt:lpstr>What can cause challenging behaviour?</vt:lpstr>
      <vt:lpstr>How can you support your child with challenging behaviour?</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Zones of Regulation</dc:title>
  <dc:creator>Jerushia Connolly</dc:creator>
  <cp:lastModifiedBy>Joanna Crawford</cp:lastModifiedBy>
  <cp:revision>28</cp:revision>
  <dcterms:created xsi:type="dcterms:W3CDTF">2022-01-10T13:22:46Z</dcterms:created>
  <dcterms:modified xsi:type="dcterms:W3CDTF">2024-07-11T11:23:05Z</dcterms:modified>
</cp:coreProperties>
</file>