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7"/>
  </p:handoutMasterIdLst>
  <p:sldIdLst>
    <p:sldId id="256" r:id="rId2"/>
    <p:sldId id="269" r:id="rId3"/>
    <p:sldId id="271" r:id="rId4"/>
    <p:sldId id="259" r:id="rId5"/>
    <p:sldId id="270" r:id="rId6"/>
    <p:sldId id="261" r:id="rId7"/>
    <p:sldId id="262" r:id="rId8"/>
    <p:sldId id="267" r:id="rId9"/>
    <p:sldId id="263" r:id="rId10"/>
    <p:sldId id="265" r:id="rId11"/>
    <p:sldId id="260" r:id="rId12"/>
    <p:sldId id="264" r:id="rId13"/>
    <p:sldId id="268" r:id="rId14"/>
    <p:sldId id="272" r:id="rId15"/>
    <p:sldId id="266" r:id="rId16"/>
  </p:sldIdLst>
  <p:sldSz cx="9144000" cy="6858000" type="screen4x3"/>
  <p:notesSz cx="6669088" cy="9926638"/>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13" d="100"/>
          <a:sy n="113" d="100"/>
        </p:scale>
        <p:origin x="224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362" cy="49800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155" y="0"/>
            <a:ext cx="2889362" cy="498008"/>
          </a:xfrm>
          <a:prstGeom prst="rect">
            <a:avLst/>
          </a:prstGeom>
        </p:spPr>
        <p:txBody>
          <a:bodyPr vert="horz" lIns="91440" tIns="45720" rIns="91440" bIns="45720" rtlCol="0"/>
          <a:lstStyle>
            <a:lvl1pPr algn="r">
              <a:defRPr sz="1200"/>
            </a:lvl1pPr>
          </a:lstStyle>
          <a:p>
            <a:fld id="{186F92AA-1DBD-429A-AB06-589691615B5C}" type="datetimeFigureOut">
              <a:rPr lang="en-GB" smtClean="0"/>
              <a:t>16/04/2026</a:t>
            </a:fld>
            <a:endParaRPr lang="en-GB"/>
          </a:p>
        </p:txBody>
      </p:sp>
      <p:sp>
        <p:nvSpPr>
          <p:cNvPr id="4" name="Footer Placeholder 3"/>
          <p:cNvSpPr>
            <a:spLocks noGrp="1"/>
          </p:cNvSpPr>
          <p:nvPr>
            <p:ph type="ftr" sz="quarter" idx="2"/>
          </p:nvPr>
        </p:nvSpPr>
        <p:spPr>
          <a:xfrm>
            <a:off x="0" y="9428630"/>
            <a:ext cx="2889362" cy="49800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155" y="9428630"/>
            <a:ext cx="2889362" cy="498008"/>
          </a:xfrm>
          <a:prstGeom prst="rect">
            <a:avLst/>
          </a:prstGeom>
        </p:spPr>
        <p:txBody>
          <a:bodyPr vert="horz" lIns="91440" tIns="45720" rIns="91440" bIns="45720" rtlCol="0" anchor="b"/>
          <a:lstStyle>
            <a:lvl1pPr algn="r">
              <a:defRPr sz="1200"/>
            </a:lvl1pPr>
          </a:lstStyle>
          <a:p>
            <a:fld id="{012B7ED8-0A65-47DB-BFD0-9B99CBB3BC39}" type="slidenum">
              <a:rPr lang="en-GB" smtClean="0"/>
              <a:t>‹#›</a:t>
            </a:fld>
            <a:endParaRPr lang="en-GB"/>
          </a:p>
        </p:txBody>
      </p:sp>
    </p:spTree>
    <p:extLst>
      <p:ext uri="{BB962C8B-B14F-4D97-AF65-F5344CB8AC3E}">
        <p14:creationId xmlns:p14="http://schemas.microsoft.com/office/powerpoint/2010/main" val="33529679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endParaRPr lang="en-US" alt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ltLang="en-US"/>
          </a:p>
        </p:txBody>
      </p:sp>
      <p:sp>
        <p:nvSpPr>
          <p:cNvPr id="6" name="Slide Number Placeholder 5"/>
          <p:cNvSpPr>
            <a:spLocks noGrp="1"/>
          </p:cNvSpPr>
          <p:nvPr>
            <p:ph type="sldNum" sz="quarter" idx="12"/>
          </p:nvPr>
        </p:nvSpPr>
        <p:spPr>
          <a:xfrm>
            <a:off x="8275320" y="6117336"/>
            <a:ext cx="411480" cy="365125"/>
          </a:xfrm>
        </p:spPr>
        <p:txBody>
          <a:bodyPr/>
          <a:lstStyle/>
          <a:p>
            <a:fld id="{B0E1FA97-E6BF-4AC3-9467-02632B35BF53}" type="slidenum">
              <a:rPr lang="en-US" altLang="en-US" smtClean="0"/>
              <a:pPr/>
              <a:t>‹#›</a:t>
            </a:fld>
            <a:endParaRPr lang="en-US" alt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2832574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endParaRPr lang="en-US" alt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ltLang="en-US"/>
          </a:p>
        </p:txBody>
      </p:sp>
      <p:sp>
        <p:nvSpPr>
          <p:cNvPr id="6" name="Slide Number Placeholder 5"/>
          <p:cNvSpPr>
            <a:spLocks noGrp="1"/>
          </p:cNvSpPr>
          <p:nvPr>
            <p:ph type="sldNum" sz="quarter" idx="12"/>
          </p:nvPr>
        </p:nvSpPr>
        <p:spPr>
          <a:xfrm>
            <a:off x="8258967" y="6108173"/>
            <a:ext cx="427833" cy="365125"/>
          </a:xfrm>
        </p:spPr>
        <p:txBody>
          <a:bodyPr/>
          <a:lstStyle/>
          <a:p>
            <a:fld id="{5A17A220-193D-456F-9438-1A362566ABC3}" type="slidenum">
              <a:rPr lang="en-US" altLang="en-US" smtClean="0"/>
              <a:pPr/>
              <a:t>‹#›</a:t>
            </a:fld>
            <a:endParaRPr lang="en-US" altLang="en-US"/>
          </a:p>
        </p:txBody>
      </p:sp>
    </p:spTree>
    <p:extLst>
      <p:ext uri="{BB962C8B-B14F-4D97-AF65-F5344CB8AC3E}">
        <p14:creationId xmlns:p14="http://schemas.microsoft.com/office/powerpoint/2010/main" val="2201471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a:xfrm>
            <a:off x="8273317" y="6116070"/>
            <a:ext cx="413483" cy="365125"/>
          </a:xfrm>
        </p:spPr>
        <p:txBody>
          <a:bodyPr/>
          <a:lstStyle/>
          <a:p>
            <a:fld id="{C4648995-62DE-49F9-9FCD-E8103BDF7E0F}" type="slidenum">
              <a:rPr lang="en-US" altLang="en-US" smtClean="0"/>
              <a:pPr/>
              <a:t>‹#›</a:t>
            </a:fld>
            <a:endParaRPr lang="en-US" altLang="en-US"/>
          </a:p>
        </p:txBody>
      </p:sp>
    </p:spTree>
    <p:extLst>
      <p:ext uri="{BB962C8B-B14F-4D97-AF65-F5344CB8AC3E}">
        <p14:creationId xmlns:p14="http://schemas.microsoft.com/office/powerpoint/2010/main" val="445234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3776EF91-D50E-4A39-9D2A-826F939B4261}" type="slidenum">
              <a:rPr lang="en-US" altLang="en-US" smtClean="0"/>
              <a:pPr/>
              <a:t>‹#›</a:t>
            </a:fld>
            <a:endParaRPr lang="en-US" altLang="en-US"/>
          </a:p>
        </p:txBody>
      </p:sp>
    </p:spTree>
    <p:extLst>
      <p:ext uri="{BB962C8B-B14F-4D97-AF65-F5344CB8AC3E}">
        <p14:creationId xmlns:p14="http://schemas.microsoft.com/office/powerpoint/2010/main" val="281351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fld id="{976B5019-BA35-45C1-8B71-B29D90AD9430}" type="slidenum">
              <a:rPr lang="en-US" altLang="en-US" smtClean="0"/>
              <a:pPr/>
              <a:t>‹#›</a:t>
            </a:fld>
            <a:endParaRPr lang="en-US" altLang="en-US"/>
          </a:p>
        </p:txBody>
      </p:sp>
    </p:spTree>
    <p:extLst>
      <p:ext uri="{BB962C8B-B14F-4D97-AF65-F5344CB8AC3E}">
        <p14:creationId xmlns:p14="http://schemas.microsoft.com/office/powerpoint/2010/main" val="3752933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fld id="{C32A87A7-823A-462E-98B4-28613A30DF6F}" type="slidenum">
              <a:rPr lang="en-US" altLang="en-US" smtClean="0"/>
              <a:pPr/>
              <a:t>‹#›</a:t>
            </a:fld>
            <a:endParaRPr lang="en-US" altLang="en-US"/>
          </a:p>
        </p:txBody>
      </p:sp>
    </p:spTree>
    <p:extLst>
      <p:ext uri="{BB962C8B-B14F-4D97-AF65-F5344CB8AC3E}">
        <p14:creationId xmlns:p14="http://schemas.microsoft.com/office/powerpoint/2010/main" val="2015061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fld id="{AC9473BE-C393-4EFC-9356-E6FDF02AAD40}" type="slidenum">
              <a:rPr lang="en-US" altLang="en-US" smtClean="0"/>
              <a:pPr/>
              <a:t>‹#›</a:t>
            </a:fld>
            <a:endParaRPr lang="en-US" altLang="en-US"/>
          </a:p>
        </p:txBody>
      </p:sp>
    </p:spTree>
    <p:extLst>
      <p:ext uri="{BB962C8B-B14F-4D97-AF65-F5344CB8AC3E}">
        <p14:creationId xmlns:p14="http://schemas.microsoft.com/office/powerpoint/2010/main" val="3412323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BC91BABB-D272-491C-AAD2-B488A531DBE3}" type="slidenum">
              <a:rPr lang="en-US" altLang="en-US" smtClean="0"/>
              <a:pPr/>
              <a:t>‹#›</a:t>
            </a:fld>
            <a:endParaRPr lang="en-US" altLang="en-US"/>
          </a:p>
        </p:txBody>
      </p:sp>
    </p:spTree>
    <p:extLst>
      <p:ext uri="{BB962C8B-B14F-4D97-AF65-F5344CB8AC3E}">
        <p14:creationId xmlns:p14="http://schemas.microsoft.com/office/powerpoint/2010/main" val="3411076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CF0C2083-5639-49B6-AAE2-EEBBC90CD236}" type="slidenum">
              <a:rPr lang="en-US" altLang="en-US" smtClean="0"/>
              <a:pPr/>
              <a:t>‹#›</a:t>
            </a:fld>
            <a:endParaRPr lang="en-US" altLang="en-US"/>
          </a:p>
        </p:txBody>
      </p:sp>
    </p:spTree>
    <p:extLst>
      <p:ext uri="{BB962C8B-B14F-4D97-AF65-F5344CB8AC3E}">
        <p14:creationId xmlns:p14="http://schemas.microsoft.com/office/powerpoint/2010/main" val="2937578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2386929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1998503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306071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31619606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39143351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1511296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854A88BA-D536-48FE-85A1-FD69E8C65CC2}" type="slidenum">
              <a:rPr lang="en-US" altLang="en-US" smtClean="0"/>
              <a:pPr/>
              <a:t>‹#›</a:t>
            </a:fld>
            <a:endParaRPr lang="en-US" altLang="en-US"/>
          </a:p>
        </p:txBody>
      </p:sp>
    </p:spTree>
    <p:extLst>
      <p:ext uri="{BB962C8B-B14F-4D97-AF65-F5344CB8AC3E}">
        <p14:creationId xmlns:p14="http://schemas.microsoft.com/office/powerpoint/2010/main" val="1317530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A673493B-47B5-4098-9556-DB304E2EF355}" type="slidenum">
              <a:rPr lang="en-US" altLang="en-US" smtClean="0"/>
              <a:pPr/>
              <a:t>‹#›</a:t>
            </a:fld>
            <a:endParaRPr lang="en-US" altLang="en-US"/>
          </a:p>
        </p:txBody>
      </p:sp>
    </p:spTree>
    <p:extLst>
      <p:ext uri="{BB962C8B-B14F-4D97-AF65-F5344CB8AC3E}">
        <p14:creationId xmlns:p14="http://schemas.microsoft.com/office/powerpoint/2010/main" val="1051403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en-US" alt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en-US" alt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D48E799-3B1C-4A60-9893-CAC5A3BBD667}" type="slidenum">
              <a:rPr lang="en-US" altLang="en-US" smtClean="0"/>
              <a:pPr/>
              <a:t>‹#›</a:t>
            </a:fld>
            <a:endParaRPr lang="en-US" altLang="en-US"/>
          </a:p>
        </p:txBody>
      </p:sp>
    </p:spTree>
    <p:extLst>
      <p:ext uri="{BB962C8B-B14F-4D97-AF65-F5344CB8AC3E}">
        <p14:creationId xmlns:p14="http://schemas.microsoft.com/office/powerpoint/2010/main" val="11336592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glebe.hillingdon.sch.uk/"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519113" y="280988"/>
            <a:ext cx="8374062" cy="5576887"/>
          </a:xfrm>
          <a:prstGeom prst="rect">
            <a:avLst/>
          </a:prstGeom>
          <a:noFill/>
          <a:ln w="9525">
            <a:noFill/>
            <a:miter lim="800000"/>
            <a:headEnd/>
            <a:tailEnd/>
          </a:ln>
        </p:spPr>
        <p:txBody>
          <a:bodyPr>
            <a:spAutoFit/>
          </a:bodyPr>
          <a:lstStyle/>
          <a:p>
            <a:pPr eaLnBrk="1" hangingPunct="1"/>
            <a:endParaRPr lang="en-GB" altLang="en-US" sz="7200"/>
          </a:p>
          <a:p>
            <a:pPr eaLnBrk="1" hangingPunct="1"/>
            <a:endParaRPr lang="en-GB" altLang="en-US" sz="7200"/>
          </a:p>
          <a:p>
            <a:pPr algn="ctr" eaLnBrk="1" hangingPunct="1"/>
            <a:r>
              <a:rPr lang="en-GB" altLang="en-US" sz="7200"/>
              <a:t>Glebe Primary School Nursery Transition Meeting</a:t>
            </a:r>
            <a:endParaRPr lang="en-US" altLang="en-US" sz="7200"/>
          </a:p>
        </p:txBody>
      </p:sp>
      <p:pic>
        <p:nvPicPr>
          <p:cNvPr id="2051" name="Picture 5" descr="Glebe badge and logo black"/>
          <p:cNvPicPr>
            <a:picLocks noChangeAspect="1" noChangeArrowheads="1"/>
          </p:cNvPicPr>
          <p:nvPr/>
        </p:nvPicPr>
        <p:blipFill>
          <a:blip r:embed="rId2" cstate="print"/>
          <a:srcRect/>
          <a:stretch>
            <a:fillRect/>
          </a:stretch>
        </p:blipFill>
        <p:spPr bwMode="auto">
          <a:xfrm>
            <a:off x="3635375" y="620713"/>
            <a:ext cx="1808163" cy="18415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340768"/>
            <a:ext cx="7704667" cy="3528392"/>
          </a:xfrm>
        </p:spPr>
        <p:txBody>
          <a:bodyPr>
            <a:normAutofit fontScale="90000"/>
          </a:bodyPr>
          <a:lstStyle/>
          <a:p>
            <a:r>
              <a:rPr lang="en-GB" dirty="0"/>
              <a:t>This is an overview of important information to support your child's transition into Nursery. </a:t>
            </a:r>
            <a:br>
              <a:rPr lang="en-GB" dirty="0"/>
            </a:br>
            <a:r>
              <a:rPr lang="en-GB" dirty="0"/>
              <a:t>For more in depth information please see the Nursery specific brochure.</a:t>
            </a:r>
          </a:p>
        </p:txBody>
      </p:sp>
    </p:spTree>
    <p:extLst>
      <p:ext uri="{BB962C8B-B14F-4D97-AF65-F5344CB8AC3E}">
        <p14:creationId xmlns:p14="http://schemas.microsoft.com/office/powerpoint/2010/main" val="3060687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Nursery timings </a:t>
            </a:r>
            <a:endParaRPr lang="en-GB" dirty="0"/>
          </a:p>
        </p:txBody>
      </p:sp>
      <p:sp>
        <p:nvSpPr>
          <p:cNvPr id="5" name="Content Placeholder 4"/>
          <p:cNvSpPr>
            <a:spLocks noGrp="1"/>
          </p:cNvSpPr>
          <p:nvPr>
            <p:ph idx="1"/>
          </p:nvPr>
        </p:nvSpPr>
        <p:spPr>
          <a:xfrm>
            <a:off x="982133" y="1916832"/>
            <a:ext cx="7704667" cy="3764864"/>
          </a:xfrm>
        </p:spPr>
        <p:txBody>
          <a:bodyPr>
            <a:normAutofit lnSpcReduction="10000"/>
          </a:bodyPr>
          <a:lstStyle/>
          <a:p>
            <a:pPr>
              <a:lnSpc>
                <a:spcPct val="80000"/>
              </a:lnSpc>
            </a:pPr>
            <a:endParaRPr lang="en-GB" altLang="en-US" dirty="0"/>
          </a:p>
          <a:p>
            <a:pPr>
              <a:lnSpc>
                <a:spcPct val="80000"/>
              </a:lnSpc>
            </a:pPr>
            <a:r>
              <a:rPr lang="en-GB" altLang="en-US" dirty="0"/>
              <a:t>The morning nursery session drop off is between 8.40am and 8.50am. With collection between 11.30am and 11.40am</a:t>
            </a:r>
          </a:p>
          <a:p>
            <a:pPr>
              <a:lnSpc>
                <a:spcPct val="80000"/>
              </a:lnSpc>
              <a:buNone/>
            </a:pPr>
            <a:endParaRPr lang="en-GB" altLang="en-US" dirty="0"/>
          </a:p>
          <a:p>
            <a:pPr>
              <a:lnSpc>
                <a:spcPct val="80000"/>
              </a:lnSpc>
            </a:pPr>
            <a:r>
              <a:rPr lang="en-GB" altLang="en-US" dirty="0"/>
              <a:t>The afternoon nursery session drop off is at 12.30pm and collection is between 3.20pm and 3.30pm.</a:t>
            </a:r>
          </a:p>
          <a:p>
            <a:pPr>
              <a:lnSpc>
                <a:spcPct val="80000"/>
              </a:lnSpc>
            </a:pPr>
            <a:endParaRPr lang="en-GB" altLang="en-US" dirty="0"/>
          </a:p>
          <a:p>
            <a:pPr>
              <a:lnSpc>
                <a:spcPct val="80000"/>
              </a:lnSpc>
            </a:pPr>
            <a:r>
              <a:rPr lang="en-GB" altLang="en-US" dirty="0"/>
              <a:t>If your child is full time then they will arrive between 8.40/50am and leave at 3.20/30pm. Lunch will be between 11.30pm and 12.30pm. </a:t>
            </a:r>
          </a:p>
          <a:p>
            <a:endParaRPr lang="en-GB" dirty="0"/>
          </a:p>
        </p:txBody>
      </p:sp>
    </p:spTree>
    <p:extLst>
      <p:ext uri="{BB962C8B-B14F-4D97-AF65-F5344CB8AC3E}">
        <p14:creationId xmlns:p14="http://schemas.microsoft.com/office/powerpoint/2010/main" val="1425961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sz="4000"/>
              <a:t>Drop off and </a:t>
            </a:r>
            <a:br>
              <a:rPr lang="en-GB" altLang="en-US" sz="4000"/>
            </a:br>
            <a:r>
              <a:rPr lang="en-GB" altLang="en-US" sz="4000"/>
              <a:t>Pick up reminders</a:t>
            </a:r>
            <a:endParaRPr lang="en-US" altLang="en-US" sz="4000"/>
          </a:p>
        </p:txBody>
      </p:sp>
      <p:sp>
        <p:nvSpPr>
          <p:cNvPr id="5123" name="Rectangle 3"/>
          <p:cNvSpPr>
            <a:spLocks noGrp="1" noChangeArrowheads="1"/>
          </p:cNvSpPr>
          <p:nvPr>
            <p:ph idx="1"/>
          </p:nvPr>
        </p:nvSpPr>
        <p:spPr/>
        <p:txBody>
          <a:bodyPr>
            <a:normAutofit fontScale="77500" lnSpcReduction="20000"/>
          </a:bodyPr>
          <a:lstStyle/>
          <a:p>
            <a:pPr eaLnBrk="1" hangingPunct="1">
              <a:lnSpc>
                <a:spcPct val="80000"/>
              </a:lnSpc>
            </a:pPr>
            <a:r>
              <a:rPr lang="en-GB" altLang="en-US" sz="2400" dirty="0"/>
              <a:t>Please try to be prompt when dropping off and picking up your child, but we do understand that emergencies occur. In the case of an emergency and you are going to be late please, where possible, contact th</a:t>
            </a:r>
            <a:r>
              <a:rPr lang="en-GB" altLang="en-US" dirty="0"/>
              <a:t>e school</a:t>
            </a:r>
            <a:r>
              <a:rPr lang="en-GB" altLang="en-US" sz="2400" dirty="0"/>
              <a:t>.</a:t>
            </a:r>
          </a:p>
          <a:p>
            <a:pPr eaLnBrk="1" hangingPunct="1">
              <a:lnSpc>
                <a:spcPct val="80000"/>
              </a:lnSpc>
            </a:pPr>
            <a:r>
              <a:rPr lang="en-GB" altLang="en-US" sz="2400" dirty="0"/>
              <a:t>Please let us know if someone different is picking up your child. We will not allow someone that we do not know or have pre –arranged information about to collect your child. </a:t>
            </a:r>
          </a:p>
          <a:p>
            <a:pPr eaLnBrk="1" hangingPunct="1">
              <a:lnSpc>
                <a:spcPct val="80000"/>
              </a:lnSpc>
            </a:pPr>
            <a:r>
              <a:rPr lang="en-GB" altLang="en-US" sz="2400" dirty="0"/>
              <a:t>For the first week, when you bring your child into nursery you are very welcome to come in with them to stay for a few minutes.</a:t>
            </a:r>
          </a:p>
          <a:p>
            <a:pPr eaLnBrk="1" hangingPunct="1">
              <a:lnSpc>
                <a:spcPct val="80000"/>
              </a:lnSpc>
            </a:pPr>
            <a:r>
              <a:rPr lang="en-GB" altLang="en-US" sz="2400" dirty="0"/>
              <a:t>Please settle your child with their new friends or at an activity before you leave, unfortunately, although we would love to- we cannot invite parents to stay for whole sessions as this can cause some of the children to be unsettled.</a:t>
            </a:r>
          </a:p>
          <a:p>
            <a:pPr eaLnBrk="1" hangingPunct="1">
              <a:lnSpc>
                <a:spcPct val="80000"/>
              </a:lnSpc>
            </a:pPr>
            <a:r>
              <a:rPr lang="en-US" altLang="en-US" sz="2400" dirty="0"/>
              <a:t>P</a:t>
            </a:r>
            <a:r>
              <a:rPr lang="en-GB" altLang="en-US" sz="2400" dirty="0"/>
              <a:t>lease sign up for Dojo as soon as possible after receiving your log-ins. Dojo will be monitored by myself up until the </a:t>
            </a:r>
            <a:r>
              <a:rPr lang="en-GB" altLang="en-US" dirty="0"/>
              <a:t>17</a:t>
            </a:r>
            <a:r>
              <a:rPr lang="en-GB" altLang="en-US" baseline="30000" dirty="0"/>
              <a:t>th</a:t>
            </a:r>
            <a:r>
              <a:rPr lang="en-GB" altLang="en-US" dirty="0"/>
              <a:t> </a:t>
            </a:r>
            <a:r>
              <a:rPr lang="en-GB" altLang="en-US" sz="2400" dirty="0"/>
              <a:t> July and then will re-open on the 2</a:t>
            </a:r>
            <a:r>
              <a:rPr lang="en-GB" altLang="en-US" sz="2400" baseline="30000" dirty="0"/>
              <a:t>nd</a:t>
            </a:r>
            <a:r>
              <a:rPr lang="en-GB" altLang="en-US" sz="2400" dirty="0"/>
              <a:t> September.</a:t>
            </a:r>
            <a:endParaRPr lang="en-US" altLang="en-US" sz="2400" dirty="0"/>
          </a:p>
        </p:txBody>
      </p:sp>
      <p:pic>
        <p:nvPicPr>
          <p:cNvPr id="5124" name="Picture 4" descr="MC900056930[1]"/>
          <p:cNvPicPr>
            <a:picLocks noChangeAspect="1" noChangeArrowheads="1"/>
          </p:cNvPicPr>
          <p:nvPr/>
        </p:nvPicPr>
        <p:blipFill>
          <a:blip r:embed="rId2" cstate="print"/>
          <a:srcRect/>
          <a:stretch>
            <a:fillRect/>
          </a:stretch>
        </p:blipFill>
        <p:spPr bwMode="auto">
          <a:xfrm>
            <a:off x="7596188" y="476250"/>
            <a:ext cx="928687" cy="784225"/>
          </a:xfrm>
          <a:prstGeom prst="rect">
            <a:avLst/>
          </a:prstGeom>
          <a:noFill/>
          <a:ln w="9525">
            <a:noFill/>
            <a:miter lim="800000"/>
            <a:headEnd/>
            <a:tailEnd/>
          </a:ln>
        </p:spPr>
      </p:pic>
      <p:pic>
        <p:nvPicPr>
          <p:cNvPr id="5125" name="Picture 5" descr="MC900040231[1]"/>
          <p:cNvPicPr>
            <a:picLocks noChangeAspect="1" noChangeArrowheads="1"/>
          </p:cNvPicPr>
          <p:nvPr/>
        </p:nvPicPr>
        <p:blipFill>
          <a:blip r:embed="rId3" cstate="print"/>
          <a:srcRect/>
          <a:stretch>
            <a:fillRect/>
          </a:stretch>
        </p:blipFill>
        <p:spPr bwMode="auto">
          <a:xfrm>
            <a:off x="611188" y="404813"/>
            <a:ext cx="838200" cy="839787"/>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116633"/>
            <a:ext cx="7704667" cy="936103"/>
          </a:xfrm>
        </p:spPr>
        <p:txBody>
          <a:bodyPr/>
          <a:lstStyle/>
          <a:p>
            <a:r>
              <a:rPr lang="en-GB" dirty="0"/>
              <a:t>‘All about Me’ books   </a:t>
            </a:r>
          </a:p>
        </p:txBody>
      </p:sp>
      <p:sp>
        <p:nvSpPr>
          <p:cNvPr id="3" name="Content Placeholder 2"/>
          <p:cNvSpPr>
            <a:spLocks noGrp="1"/>
          </p:cNvSpPr>
          <p:nvPr>
            <p:ph idx="1"/>
          </p:nvPr>
        </p:nvSpPr>
        <p:spPr/>
        <p:txBody>
          <a:bodyPr>
            <a:normAutofit fontScale="92500" lnSpcReduction="10000"/>
          </a:bodyPr>
          <a:lstStyle/>
          <a:p>
            <a:r>
              <a:rPr lang="en-GB" dirty="0"/>
              <a:t>If you wish, we have put an ‘All about Me’ book on the website. This can be filled in with your child as a transition aid for both them and us. </a:t>
            </a:r>
          </a:p>
          <a:p>
            <a:r>
              <a:rPr lang="en-GB" dirty="0"/>
              <a:t>The books can be filled in with your child over the summer, this will help those conversations about school. Quite often these talks will help your child become excited and happy about their start to school. </a:t>
            </a:r>
          </a:p>
          <a:p>
            <a:r>
              <a:rPr lang="en-GB" dirty="0"/>
              <a:t>They can also be a great way of finding out about and supporting your child with any worries your child may have.</a:t>
            </a:r>
          </a:p>
        </p:txBody>
      </p:sp>
      <p:pic>
        <p:nvPicPr>
          <p:cNvPr id="4" name="Picture 3"/>
          <p:cNvPicPr>
            <a:picLocks noChangeAspect="1"/>
          </p:cNvPicPr>
          <p:nvPr/>
        </p:nvPicPr>
        <p:blipFill>
          <a:blip r:embed="rId2"/>
          <a:stretch>
            <a:fillRect/>
          </a:stretch>
        </p:blipFill>
        <p:spPr>
          <a:xfrm>
            <a:off x="3923928" y="1124744"/>
            <a:ext cx="1731953" cy="1370260"/>
          </a:xfrm>
          <a:prstGeom prst="rect">
            <a:avLst/>
          </a:prstGeom>
        </p:spPr>
      </p:pic>
    </p:spTree>
    <p:extLst>
      <p:ext uri="{BB962C8B-B14F-4D97-AF65-F5344CB8AC3E}">
        <p14:creationId xmlns:p14="http://schemas.microsoft.com/office/powerpoint/2010/main" val="1304264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a:t>Staffing </a:t>
            </a:r>
            <a:endParaRPr lang="en-US" altLang="en-US"/>
          </a:p>
        </p:txBody>
      </p:sp>
      <p:sp>
        <p:nvSpPr>
          <p:cNvPr id="7171" name="Rectangle 3"/>
          <p:cNvSpPr>
            <a:spLocks noGrp="1" noChangeArrowheads="1"/>
          </p:cNvSpPr>
          <p:nvPr>
            <p:ph idx="1"/>
          </p:nvPr>
        </p:nvSpPr>
        <p:spPr/>
        <p:txBody>
          <a:bodyPr>
            <a:normAutofit fontScale="70000" lnSpcReduction="20000"/>
          </a:bodyPr>
          <a:lstStyle/>
          <a:p>
            <a:pPr eaLnBrk="1" hangingPunct="1"/>
            <a:r>
              <a:rPr lang="en-GB" altLang="en-US" sz="2400" dirty="0"/>
              <a:t>N</a:t>
            </a:r>
            <a:r>
              <a:rPr lang="en-GB" altLang="en-US" sz="2800" dirty="0"/>
              <a:t>ursery is led by a fully qualified teacher. The teacher this year will be  Miss Wands.</a:t>
            </a:r>
          </a:p>
          <a:p>
            <a:pPr eaLnBrk="1" hangingPunct="1"/>
            <a:r>
              <a:rPr lang="en-GB" altLang="en-US" sz="2800" dirty="0"/>
              <a:t>The enrichment sessions for children taking up a full time place will be led by Mrs Message. More information regarding how this will be organised will be given in September.</a:t>
            </a:r>
          </a:p>
          <a:p>
            <a:pPr eaLnBrk="1" hangingPunct="1"/>
            <a:r>
              <a:rPr lang="en-GB" altLang="en-US" sz="2800" dirty="0"/>
              <a:t>Please feel free to pass on information and messages to any member of staff in the nursery or send any messages via the Dojo app. The school has a policy to reply to Dojo’s within 48hrs, although we do try to respond quicker if possible. If your message requires a quicker response please contact via the office.</a:t>
            </a:r>
          </a:p>
        </p:txBody>
      </p:sp>
      <p:pic>
        <p:nvPicPr>
          <p:cNvPr id="7172" name="Picture 4" descr="MC900436129[1]"/>
          <p:cNvPicPr>
            <a:picLocks noChangeAspect="1" noChangeArrowheads="1"/>
          </p:cNvPicPr>
          <p:nvPr/>
        </p:nvPicPr>
        <p:blipFill>
          <a:blip r:embed="rId2" cstate="print"/>
          <a:srcRect/>
          <a:stretch>
            <a:fillRect/>
          </a:stretch>
        </p:blipFill>
        <p:spPr bwMode="auto">
          <a:xfrm>
            <a:off x="6516688" y="260350"/>
            <a:ext cx="1373187" cy="1238250"/>
          </a:xfrm>
          <a:prstGeom prst="rect">
            <a:avLst/>
          </a:prstGeom>
          <a:noFill/>
          <a:ln w="9525">
            <a:noFill/>
            <a:miter lim="800000"/>
            <a:headEnd/>
            <a:tailEnd/>
          </a:ln>
        </p:spPr>
      </p:pic>
      <p:pic>
        <p:nvPicPr>
          <p:cNvPr id="7173" name="Picture 5" descr="MP900448524[1]"/>
          <p:cNvPicPr>
            <a:picLocks noChangeAspect="1" noChangeArrowheads="1"/>
          </p:cNvPicPr>
          <p:nvPr/>
        </p:nvPicPr>
        <p:blipFill>
          <a:blip r:embed="rId3" cstate="print"/>
          <a:srcRect/>
          <a:stretch>
            <a:fillRect/>
          </a:stretch>
        </p:blipFill>
        <p:spPr bwMode="auto">
          <a:xfrm>
            <a:off x="900113" y="260350"/>
            <a:ext cx="1666875" cy="111125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dirty="0"/>
              <a:t>The Nursery curriculum</a:t>
            </a:r>
            <a:endParaRPr lang="en-US" altLang="en-US" dirty="0"/>
          </a:p>
        </p:txBody>
      </p:sp>
      <p:sp>
        <p:nvSpPr>
          <p:cNvPr id="8195" name="Rectangle 3"/>
          <p:cNvSpPr>
            <a:spLocks noGrp="1" noChangeArrowheads="1"/>
          </p:cNvSpPr>
          <p:nvPr>
            <p:ph idx="1"/>
          </p:nvPr>
        </p:nvSpPr>
        <p:spPr>
          <a:xfrm>
            <a:off x="467544" y="1412776"/>
            <a:ext cx="8229600" cy="5184576"/>
          </a:xfrm>
        </p:spPr>
        <p:txBody>
          <a:bodyPr/>
          <a:lstStyle/>
          <a:p>
            <a:pPr eaLnBrk="1" hangingPunct="1">
              <a:lnSpc>
                <a:spcPct val="80000"/>
              </a:lnSpc>
            </a:pPr>
            <a:r>
              <a:rPr lang="en-GB" altLang="en-US" sz="2400" dirty="0"/>
              <a:t>We follow the Early Years Foundation Stage Curriculum in the nursery.</a:t>
            </a:r>
          </a:p>
          <a:p>
            <a:pPr eaLnBrk="1" hangingPunct="1">
              <a:lnSpc>
                <a:spcPct val="80000"/>
              </a:lnSpc>
            </a:pPr>
            <a:r>
              <a:rPr lang="en-GB" altLang="en-US" sz="2400" dirty="0"/>
              <a:t>The curriculum is based around learning through play, being encouraged to extend and articulate their knowledge through careful talk and questioning.</a:t>
            </a:r>
          </a:p>
          <a:p>
            <a:pPr eaLnBrk="1" hangingPunct="1">
              <a:lnSpc>
                <a:spcPct val="80000"/>
              </a:lnSpc>
            </a:pPr>
            <a:r>
              <a:rPr lang="en-GB" altLang="en-US" sz="2400" dirty="0"/>
              <a:t>The children will be taught the </a:t>
            </a:r>
            <a:r>
              <a:rPr lang="en-GB" altLang="en-US" dirty="0"/>
              <a:t>Little </a:t>
            </a:r>
            <a:r>
              <a:rPr lang="en-GB" altLang="en-US" dirty="0" err="1"/>
              <a:t>Wandle</a:t>
            </a:r>
            <a:r>
              <a:rPr lang="en-GB" altLang="en-US" dirty="0"/>
              <a:t>, ‘Foundations for Phonics’ program. </a:t>
            </a:r>
            <a:r>
              <a:rPr lang="en-GB" altLang="en-US" sz="2400" dirty="0"/>
              <a:t>This is a very successful programme that aids initial listening, reading and </a:t>
            </a:r>
            <a:r>
              <a:rPr lang="en-GB" altLang="en-US" dirty="0"/>
              <a:t>rhyming</a:t>
            </a:r>
            <a:r>
              <a:rPr lang="en-GB" altLang="en-US" sz="2400" dirty="0"/>
              <a:t> skills in young children. Information regarding this program is available on our website. </a:t>
            </a:r>
            <a:endParaRPr lang="en-GB" altLang="en-US" sz="1800" dirty="0"/>
          </a:p>
        </p:txBody>
      </p:sp>
      <p:pic>
        <p:nvPicPr>
          <p:cNvPr id="8196" name="Picture 4" descr="MC900356373[1]"/>
          <p:cNvPicPr>
            <a:picLocks noChangeAspect="1" noChangeArrowheads="1"/>
          </p:cNvPicPr>
          <p:nvPr/>
        </p:nvPicPr>
        <p:blipFill>
          <a:blip r:embed="rId2" cstate="print"/>
          <a:srcRect/>
          <a:stretch>
            <a:fillRect/>
          </a:stretch>
        </p:blipFill>
        <p:spPr bwMode="auto">
          <a:xfrm>
            <a:off x="468313" y="333375"/>
            <a:ext cx="1139825" cy="1049338"/>
          </a:xfrm>
          <a:prstGeom prst="rect">
            <a:avLst/>
          </a:prstGeom>
          <a:noFill/>
          <a:ln w="9525">
            <a:noFill/>
            <a:miter lim="800000"/>
            <a:headEnd/>
            <a:tailEnd/>
          </a:ln>
        </p:spPr>
      </p:pic>
      <p:pic>
        <p:nvPicPr>
          <p:cNvPr id="8197" name="Picture 5" descr="MC900055589[1]"/>
          <p:cNvPicPr>
            <a:picLocks noChangeAspect="1" noChangeArrowheads="1"/>
          </p:cNvPicPr>
          <p:nvPr/>
        </p:nvPicPr>
        <p:blipFill>
          <a:blip r:embed="rId3" cstate="print"/>
          <a:srcRect/>
          <a:stretch>
            <a:fillRect/>
          </a:stretch>
        </p:blipFill>
        <p:spPr bwMode="auto">
          <a:xfrm>
            <a:off x="7667625" y="404813"/>
            <a:ext cx="1109663" cy="100647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982133" y="457201"/>
            <a:ext cx="7704667" cy="451519"/>
          </a:xfrm>
        </p:spPr>
        <p:txBody>
          <a:bodyPr>
            <a:normAutofit fontScale="90000"/>
          </a:bodyPr>
          <a:lstStyle/>
          <a:p>
            <a:pPr eaLnBrk="1" hangingPunct="1"/>
            <a:r>
              <a:rPr lang="en-US" altLang="en-US" dirty="0"/>
              <a:t>Nursery Readiness </a:t>
            </a:r>
          </a:p>
        </p:txBody>
      </p:sp>
      <p:sp>
        <p:nvSpPr>
          <p:cNvPr id="9219" name="Rectangle 3"/>
          <p:cNvSpPr>
            <a:spLocks noGrp="1" noChangeArrowheads="1"/>
          </p:cNvSpPr>
          <p:nvPr>
            <p:ph idx="1"/>
          </p:nvPr>
        </p:nvSpPr>
        <p:spPr>
          <a:xfrm>
            <a:off x="457200" y="1556792"/>
            <a:ext cx="8229600" cy="4421088"/>
          </a:xfrm>
        </p:spPr>
        <p:txBody>
          <a:bodyPr>
            <a:normAutofit fontScale="85000" lnSpcReduction="20000"/>
          </a:bodyPr>
          <a:lstStyle/>
          <a:p>
            <a:pPr eaLnBrk="1" hangingPunct="1">
              <a:lnSpc>
                <a:spcPct val="90000"/>
              </a:lnSpc>
            </a:pPr>
            <a:r>
              <a:rPr lang="en-GB" altLang="en-US" sz="2800" dirty="0"/>
              <a:t>On the school website you will find several ‘how to help’ leaflets regarding preparing your child for nursery.</a:t>
            </a:r>
          </a:p>
          <a:p>
            <a:pPr eaLnBrk="1" hangingPunct="1">
              <a:lnSpc>
                <a:spcPct val="90000"/>
              </a:lnSpc>
            </a:pPr>
            <a:r>
              <a:rPr lang="en-GB" altLang="en-US" sz="2800" dirty="0"/>
              <a:t>Developing listening and attention skills at an early age help children throughout all aspects of their academic career. </a:t>
            </a:r>
          </a:p>
          <a:p>
            <a:pPr eaLnBrk="1" hangingPunct="1">
              <a:lnSpc>
                <a:spcPct val="90000"/>
              </a:lnSpc>
            </a:pPr>
            <a:r>
              <a:rPr lang="en-GB" altLang="en-US" sz="2800" dirty="0"/>
              <a:t>Good communication skills provide the basic ground work for learning to read, write, listen, learn, think critically and develop socially.</a:t>
            </a:r>
          </a:p>
          <a:p>
            <a:pPr eaLnBrk="1" hangingPunct="1">
              <a:lnSpc>
                <a:spcPct val="90000"/>
              </a:lnSpc>
            </a:pPr>
            <a:r>
              <a:rPr lang="en-GB" altLang="en-US" sz="2800" dirty="0"/>
              <a:t>Please feel free to practice the skills within the leaflets with your child during the holidays. </a:t>
            </a:r>
          </a:p>
          <a:p>
            <a:pPr eaLnBrk="1" hangingPunct="1">
              <a:lnSpc>
                <a:spcPct val="90000"/>
              </a:lnSpc>
            </a:pPr>
            <a:r>
              <a:rPr lang="en-GB" altLang="en-US" sz="2800" dirty="0"/>
              <a:t>Independence skills – putting on and taking off coats/jumpers/welly boots are also really useful skills for the children to be working on. Independence gives children the confidence to fly!</a:t>
            </a:r>
            <a:endParaRPr lang="en-US" alt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a:t>Uniform</a:t>
            </a:r>
            <a:endParaRPr lang="en-US" altLang="en-US"/>
          </a:p>
        </p:txBody>
      </p:sp>
      <p:sp>
        <p:nvSpPr>
          <p:cNvPr id="10243" name="Rectangle 3"/>
          <p:cNvSpPr>
            <a:spLocks noGrp="1" noChangeArrowheads="1"/>
          </p:cNvSpPr>
          <p:nvPr>
            <p:ph idx="1"/>
          </p:nvPr>
        </p:nvSpPr>
        <p:spPr>
          <a:xfrm>
            <a:off x="982133" y="1772816"/>
            <a:ext cx="7704667" cy="4227000"/>
          </a:xfrm>
        </p:spPr>
        <p:txBody>
          <a:bodyPr>
            <a:normAutofit fontScale="85000" lnSpcReduction="20000"/>
          </a:bodyPr>
          <a:lstStyle/>
          <a:p>
            <a:pPr eaLnBrk="1" hangingPunct="1">
              <a:lnSpc>
                <a:spcPct val="80000"/>
              </a:lnSpc>
            </a:pPr>
            <a:r>
              <a:rPr lang="en-GB" altLang="en-US" sz="1700" dirty="0"/>
              <a:t>Each child is required to wear black or grey trousers/skirt including joggers, a white polo shirt and a red cardigan or jumper or a red chequered summer school dress or skirt. However, a Glebe School Jumper with the logo is required on special days and photo days. If you wish, your child can wear full uniform everyday.</a:t>
            </a:r>
          </a:p>
          <a:p>
            <a:pPr eaLnBrk="1" hangingPunct="1">
              <a:lnSpc>
                <a:spcPct val="80000"/>
              </a:lnSpc>
            </a:pPr>
            <a:r>
              <a:rPr lang="en-GB" altLang="en-US" sz="1700" dirty="0"/>
              <a:t>Practical black/grey joggers, trousers or skirts or red checked summer dresses/skirts should be worn to school.</a:t>
            </a:r>
          </a:p>
          <a:p>
            <a:pPr eaLnBrk="1" hangingPunct="1">
              <a:lnSpc>
                <a:spcPct val="80000"/>
              </a:lnSpc>
            </a:pPr>
            <a:r>
              <a:rPr lang="en-GB" altLang="en-US" sz="1700" dirty="0"/>
              <a:t>Never dress your child in clothes that you would be upset if they got ruined – they do get messy even with all the best intentions in the world!</a:t>
            </a:r>
          </a:p>
          <a:p>
            <a:pPr eaLnBrk="1" hangingPunct="1">
              <a:lnSpc>
                <a:spcPct val="80000"/>
              </a:lnSpc>
            </a:pPr>
            <a:r>
              <a:rPr lang="en-GB" altLang="en-US" sz="1700" dirty="0"/>
              <a:t>They should wear soft soled shoes or trainers to nursery to protect themselves and others from getting hurt and to keep the nursery clean.</a:t>
            </a:r>
          </a:p>
          <a:p>
            <a:pPr eaLnBrk="1" hangingPunct="1">
              <a:lnSpc>
                <a:spcPct val="80000"/>
              </a:lnSpc>
            </a:pPr>
            <a:r>
              <a:rPr lang="en-GB" altLang="en-US" sz="1700" dirty="0"/>
              <a:t>Please bring a draw string bag with a set of spare clothes in case they have an accident or get wet/muddy during the session.</a:t>
            </a:r>
          </a:p>
          <a:p>
            <a:pPr eaLnBrk="1" hangingPunct="1">
              <a:lnSpc>
                <a:spcPct val="80000"/>
              </a:lnSpc>
            </a:pPr>
            <a:r>
              <a:rPr lang="en-GB" altLang="en-US" sz="1700" dirty="0"/>
              <a:t>During the wet autumn and winter months, we advise sensible outer clothing be provided, such as rain macs, mud suits or waterproof coats for use during outside activities. The children will be going out in all weathers!</a:t>
            </a:r>
          </a:p>
          <a:p>
            <a:pPr eaLnBrk="1" hangingPunct="1">
              <a:lnSpc>
                <a:spcPct val="80000"/>
              </a:lnSpc>
            </a:pPr>
            <a:r>
              <a:rPr lang="en-GB" altLang="en-US" sz="1700" dirty="0"/>
              <a:t>We will also require every child to bring in a named pair of wellington boots as we will be participating in ‘activities using the school grounds in all weathers.</a:t>
            </a:r>
          </a:p>
          <a:p>
            <a:pPr eaLnBrk="1" hangingPunct="1">
              <a:lnSpc>
                <a:spcPct val="80000"/>
              </a:lnSpc>
            </a:pPr>
            <a:r>
              <a:rPr lang="en-GB" altLang="en-US" sz="1700" dirty="0"/>
              <a:t>All Glebe logo uniform can be ordered using the order form in your packs and in the Angels uniform shop itself. We do ask that these are worn for photo day/special occasion days.</a:t>
            </a:r>
            <a:endParaRPr lang="en-GB" altLang="en-US" sz="1800" dirty="0"/>
          </a:p>
          <a:p>
            <a:pPr eaLnBrk="1" hangingPunct="1">
              <a:lnSpc>
                <a:spcPct val="80000"/>
              </a:lnSpc>
            </a:pPr>
            <a:r>
              <a:rPr lang="en-GB" altLang="en-US" sz="1800" dirty="0"/>
              <a:t>We also do sell a selection of pre-loved uniform. To enquire further about this you can contact the email address found within the brochure. </a:t>
            </a:r>
          </a:p>
          <a:p>
            <a:pPr marL="0" indent="0" eaLnBrk="1" hangingPunct="1">
              <a:lnSpc>
                <a:spcPct val="80000"/>
              </a:lnSpc>
              <a:buNone/>
            </a:pPr>
            <a:endParaRPr lang="en-US" altLang="en-US" sz="1800" dirty="0"/>
          </a:p>
        </p:txBody>
      </p:sp>
      <p:pic>
        <p:nvPicPr>
          <p:cNvPr id="10244" name="Picture 4" descr="Glebe badge for Fronter"/>
          <p:cNvPicPr>
            <a:picLocks noChangeAspect="1" noChangeArrowheads="1"/>
          </p:cNvPicPr>
          <p:nvPr/>
        </p:nvPicPr>
        <p:blipFill>
          <a:blip r:embed="rId2" cstate="print"/>
          <a:srcRect/>
          <a:stretch>
            <a:fillRect/>
          </a:stretch>
        </p:blipFill>
        <p:spPr bwMode="auto">
          <a:xfrm>
            <a:off x="6372225" y="404813"/>
            <a:ext cx="1873250" cy="1006475"/>
          </a:xfrm>
          <a:prstGeom prst="rect">
            <a:avLst/>
          </a:prstGeom>
          <a:noFill/>
          <a:ln w="9525">
            <a:noFill/>
            <a:miter lim="800000"/>
            <a:headEnd/>
            <a:tailEnd/>
          </a:ln>
        </p:spPr>
      </p:pic>
      <p:pic>
        <p:nvPicPr>
          <p:cNvPr id="10245" name="Picture 5" descr="Glebe badge for Fronter"/>
          <p:cNvPicPr>
            <a:picLocks noChangeAspect="1" noChangeArrowheads="1"/>
          </p:cNvPicPr>
          <p:nvPr/>
        </p:nvPicPr>
        <p:blipFill>
          <a:blip r:embed="rId2" cstate="print"/>
          <a:srcRect/>
          <a:stretch>
            <a:fillRect/>
          </a:stretch>
        </p:blipFill>
        <p:spPr bwMode="auto">
          <a:xfrm>
            <a:off x="900113" y="404813"/>
            <a:ext cx="1873250" cy="10064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a:t>Milk and Snack</a:t>
            </a:r>
            <a:endParaRPr lang="en-US" altLang="en-US"/>
          </a:p>
        </p:txBody>
      </p:sp>
      <p:sp>
        <p:nvSpPr>
          <p:cNvPr id="11267" name="Rectangle 3"/>
          <p:cNvSpPr>
            <a:spLocks noGrp="1" noChangeArrowheads="1"/>
          </p:cNvSpPr>
          <p:nvPr>
            <p:ph idx="1"/>
          </p:nvPr>
        </p:nvSpPr>
        <p:spPr>
          <a:xfrm>
            <a:off x="982133" y="1988841"/>
            <a:ext cx="7704667" cy="4010976"/>
          </a:xfrm>
        </p:spPr>
        <p:txBody>
          <a:bodyPr>
            <a:noAutofit/>
          </a:bodyPr>
          <a:lstStyle/>
          <a:p>
            <a:pPr eaLnBrk="1" hangingPunct="1">
              <a:lnSpc>
                <a:spcPct val="90000"/>
              </a:lnSpc>
            </a:pPr>
            <a:endParaRPr lang="en-GB" altLang="en-US" sz="1600" dirty="0"/>
          </a:p>
          <a:p>
            <a:pPr eaLnBrk="1" hangingPunct="1">
              <a:lnSpc>
                <a:spcPct val="90000"/>
              </a:lnSpc>
            </a:pPr>
            <a:endParaRPr lang="en-GB" altLang="en-US" sz="1600" dirty="0"/>
          </a:p>
          <a:p>
            <a:pPr eaLnBrk="1" hangingPunct="1">
              <a:lnSpc>
                <a:spcPct val="90000"/>
              </a:lnSpc>
            </a:pPr>
            <a:r>
              <a:rPr lang="en-GB" altLang="en-US" sz="1600" dirty="0"/>
              <a:t>We are part of the ‘Healthy Hillingdon Schools’ scheme and provide each child with a piece of fruit/vegetable each day.  If your child attends all day you may wish to provide a second piece for the afternoon in a named pot. If your child has a particular preference you are free to send it in instead of them having ours (this must be a piece of fresh fruit/vegetable though).</a:t>
            </a:r>
          </a:p>
          <a:p>
            <a:pPr eaLnBrk="1" hangingPunct="1">
              <a:lnSpc>
                <a:spcPct val="90000"/>
              </a:lnSpc>
            </a:pPr>
            <a:r>
              <a:rPr lang="en-GB" altLang="en-US" sz="1600" dirty="0"/>
              <a:t>We do not get a choice in which fruit is sent to us so if your child is fussy, please feel free to send in your own for them.</a:t>
            </a:r>
          </a:p>
          <a:p>
            <a:pPr eaLnBrk="1" hangingPunct="1">
              <a:lnSpc>
                <a:spcPct val="90000"/>
              </a:lnSpc>
            </a:pPr>
            <a:r>
              <a:rPr lang="en-GB" altLang="en-US" sz="1600" dirty="0"/>
              <a:t>Please note that only fruit/vegetables is allowed – </a:t>
            </a:r>
            <a:r>
              <a:rPr lang="en-GB" altLang="en-US" sz="1600" b="1" dirty="0"/>
              <a:t>No </a:t>
            </a:r>
            <a:r>
              <a:rPr lang="en-GB" altLang="en-US" sz="1600" dirty="0"/>
              <a:t>cereal bars, crisps, yoghurts etc.</a:t>
            </a:r>
          </a:p>
          <a:p>
            <a:pPr eaLnBrk="1" hangingPunct="1">
              <a:lnSpc>
                <a:spcPct val="90000"/>
              </a:lnSpc>
            </a:pPr>
            <a:r>
              <a:rPr lang="en-GB" altLang="en-US" sz="1600" dirty="0"/>
              <a:t>Please make us aware straight away if your child has any allergies and provide any care plans from your consultant.</a:t>
            </a:r>
          </a:p>
          <a:p>
            <a:pPr eaLnBrk="1" hangingPunct="1">
              <a:lnSpc>
                <a:spcPct val="90000"/>
              </a:lnSpc>
            </a:pPr>
            <a:r>
              <a:rPr lang="en-GB" altLang="en-US" sz="1600" dirty="0"/>
              <a:t>The school will provide free cows milk for your child up until they are 5 via the schools milk scheme. You do not have to sign up for this as this will be provided automatically. However, if you wish to opt out please do so by contacting the company on the number provided in your packs and let the staff know too.</a:t>
            </a:r>
          </a:p>
          <a:p>
            <a:pPr eaLnBrk="1" hangingPunct="1">
              <a:lnSpc>
                <a:spcPct val="90000"/>
              </a:lnSpc>
            </a:pPr>
            <a:r>
              <a:rPr lang="en-GB" altLang="en-US" sz="1600" dirty="0"/>
              <a:t>When dropping off your child please place your child’s snack /snack box (named) in the correct trolly. The children attending full time will put their snack in the ‘Sunshine’ trolly and part time/semi full time children will need to have their snack put in the ‘Rainbow’ trolly.</a:t>
            </a:r>
            <a:endParaRPr lang="en-US" altLang="en-US" sz="1600" dirty="0"/>
          </a:p>
        </p:txBody>
      </p:sp>
      <p:pic>
        <p:nvPicPr>
          <p:cNvPr id="11268" name="Picture 5" descr="MC900250767[1]"/>
          <p:cNvPicPr>
            <a:picLocks noChangeAspect="1" noChangeArrowheads="1"/>
          </p:cNvPicPr>
          <p:nvPr/>
        </p:nvPicPr>
        <p:blipFill>
          <a:blip r:embed="rId2" cstate="print"/>
          <a:srcRect/>
          <a:stretch>
            <a:fillRect/>
          </a:stretch>
        </p:blipFill>
        <p:spPr bwMode="auto">
          <a:xfrm>
            <a:off x="7308850" y="404813"/>
            <a:ext cx="858838" cy="1044575"/>
          </a:xfrm>
          <a:prstGeom prst="rect">
            <a:avLst/>
          </a:prstGeom>
          <a:noFill/>
          <a:ln w="9525">
            <a:noFill/>
            <a:miter lim="800000"/>
            <a:headEnd/>
            <a:tailEnd/>
          </a:ln>
        </p:spPr>
      </p:pic>
      <p:pic>
        <p:nvPicPr>
          <p:cNvPr id="11269" name="Picture 6" descr="MC900335869[1]"/>
          <p:cNvPicPr>
            <a:picLocks noChangeAspect="1" noChangeArrowheads="1"/>
          </p:cNvPicPr>
          <p:nvPr/>
        </p:nvPicPr>
        <p:blipFill>
          <a:blip r:embed="rId3" cstate="print"/>
          <a:srcRect/>
          <a:stretch>
            <a:fillRect/>
          </a:stretch>
        </p:blipFill>
        <p:spPr bwMode="auto">
          <a:xfrm>
            <a:off x="827088" y="404813"/>
            <a:ext cx="1225550" cy="100171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z="4000" dirty="0"/>
              <a:t>Problems settling</a:t>
            </a:r>
            <a:br>
              <a:rPr lang="en-GB" altLang="en-US" sz="4000" dirty="0"/>
            </a:br>
            <a:r>
              <a:rPr lang="en-GB" altLang="en-US" sz="4000" dirty="0"/>
              <a:t>your child</a:t>
            </a:r>
            <a:endParaRPr lang="en-US" altLang="en-US" sz="4000" dirty="0"/>
          </a:p>
        </p:txBody>
      </p:sp>
      <p:sp>
        <p:nvSpPr>
          <p:cNvPr id="6147" name="Rectangle 3"/>
          <p:cNvSpPr>
            <a:spLocks noGrp="1" noChangeArrowheads="1"/>
          </p:cNvSpPr>
          <p:nvPr>
            <p:ph idx="1"/>
          </p:nvPr>
        </p:nvSpPr>
        <p:spPr>
          <a:xfrm>
            <a:off x="982133" y="2348880"/>
            <a:ext cx="7704667" cy="3650936"/>
          </a:xfrm>
        </p:spPr>
        <p:txBody>
          <a:bodyPr>
            <a:normAutofit fontScale="70000" lnSpcReduction="20000"/>
          </a:bodyPr>
          <a:lstStyle/>
          <a:p>
            <a:pPr eaLnBrk="1" hangingPunct="1">
              <a:lnSpc>
                <a:spcPct val="80000"/>
              </a:lnSpc>
            </a:pPr>
            <a:r>
              <a:rPr lang="en-GB" altLang="en-US" sz="2800" dirty="0"/>
              <a:t>All children have a wobble sometimes, just as we adults do. Some children find the thought of, or the actual separation at drop-off time really tricky. This is very normal so please try not to worry.</a:t>
            </a:r>
          </a:p>
          <a:p>
            <a:pPr eaLnBrk="1" hangingPunct="1">
              <a:lnSpc>
                <a:spcPct val="80000"/>
              </a:lnSpc>
            </a:pPr>
            <a:r>
              <a:rPr lang="en-GB" altLang="en-US" sz="2800" dirty="0"/>
              <a:t>Remain calm and try not show them that you are upset as they will pick up on this. Sometimes it is also a lot easier for the child to settle with a short, sharp drop off rather than a prolonged one.</a:t>
            </a:r>
          </a:p>
          <a:p>
            <a:pPr eaLnBrk="1" hangingPunct="1">
              <a:lnSpc>
                <a:spcPct val="80000"/>
              </a:lnSpc>
            </a:pPr>
            <a:r>
              <a:rPr lang="en-GB" altLang="en-US" sz="2800" dirty="0"/>
              <a:t>Talk to a member of staff about any concerns.</a:t>
            </a:r>
          </a:p>
          <a:p>
            <a:pPr eaLnBrk="1" hangingPunct="1">
              <a:lnSpc>
                <a:spcPct val="80000"/>
              </a:lnSpc>
            </a:pPr>
            <a:r>
              <a:rPr lang="en-GB" altLang="en-US" sz="2800" dirty="0"/>
              <a:t>Please feel free to ring the school office who will contact us for a progress report. If you are signed up for Class Dojo we can also send you an update regarding how your child is settling if needed.</a:t>
            </a:r>
          </a:p>
          <a:p>
            <a:pPr eaLnBrk="1" hangingPunct="1">
              <a:lnSpc>
                <a:spcPct val="80000"/>
              </a:lnSpc>
            </a:pPr>
            <a:r>
              <a:rPr lang="en-GB" altLang="en-US" sz="2800" dirty="0"/>
              <a:t>If your child continues to be upset we will contact you to arrange an earlier collection or to set up a drop off/collection strategy with you.</a:t>
            </a:r>
          </a:p>
        </p:txBody>
      </p:sp>
      <p:pic>
        <p:nvPicPr>
          <p:cNvPr id="6148" name="Picture 5" descr="MP900400294[1]"/>
          <p:cNvPicPr>
            <a:picLocks noChangeAspect="1" noChangeArrowheads="1"/>
          </p:cNvPicPr>
          <p:nvPr/>
        </p:nvPicPr>
        <p:blipFill>
          <a:blip r:embed="rId2" cstate="print"/>
          <a:srcRect/>
          <a:stretch>
            <a:fillRect/>
          </a:stretch>
        </p:blipFill>
        <p:spPr bwMode="auto">
          <a:xfrm>
            <a:off x="1116013" y="476250"/>
            <a:ext cx="1087437" cy="723900"/>
          </a:xfrm>
          <a:prstGeom prst="rect">
            <a:avLst/>
          </a:prstGeom>
          <a:noFill/>
          <a:ln w="9525">
            <a:noFill/>
            <a:miter lim="800000"/>
            <a:headEnd/>
            <a:tailEnd/>
          </a:ln>
        </p:spPr>
      </p:pic>
      <p:pic>
        <p:nvPicPr>
          <p:cNvPr id="6149" name="Picture 6" descr="MP900400294[1]"/>
          <p:cNvPicPr>
            <a:picLocks noChangeAspect="1" noChangeArrowheads="1"/>
          </p:cNvPicPr>
          <p:nvPr/>
        </p:nvPicPr>
        <p:blipFill>
          <a:blip r:embed="rId2" cstate="print"/>
          <a:srcRect/>
          <a:stretch>
            <a:fillRect/>
          </a:stretch>
        </p:blipFill>
        <p:spPr bwMode="auto">
          <a:xfrm>
            <a:off x="7092950" y="476250"/>
            <a:ext cx="1087438" cy="723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82133" y="457201"/>
            <a:ext cx="7704667" cy="523527"/>
          </a:xfrm>
        </p:spPr>
        <p:txBody>
          <a:bodyPr>
            <a:normAutofit fontScale="90000"/>
          </a:bodyPr>
          <a:lstStyle/>
          <a:p>
            <a:pPr eaLnBrk="1" hangingPunct="1"/>
            <a:r>
              <a:rPr lang="en-GB" altLang="en-US" dirty="0"/>
              <a:t>Further Info </a:t>
            </a:r>
            <a:endParaRPr lang="en-US" altLang="en-US" dirty="0"/>
          </a:p>
        </p:txBody>
      </p:sp>
      <p:sp>
        <p:nvSpPr>
          <p:cNvPr id="12291" name="Rectangle 3"/>
          <p:cNvSpPr>
            <a:spLocks noGrp="1" noChangeArrowheads="1"/>
          </p:cNvSpPr>
          <p:nvPr>
            <p:ph idx="1"/>
          </p:nvPr>
        </p:nvSpPr>
        <p:spPr>
          <a:xfrm>
            <a:off x="462172" y="1484784"/>
            <a:ext cx="8229600" cy="4824536"/>
          </a:xfrm>
        </p:spPr>
        <p:txBody>
          <a:bodyPr>
            <a:normAutofit fontScale="92500"/>
          </a:bodyPr>
          <a:lstStyle/>
          <a:p>
            <a:pPr eaLnBrk="1" hangingPunct="1">
              <a:lnSpc>
                <a:spcPct val="80000"/>
              </a:lnSpc>
            </a:pPr>
            <a:endParaRPr lang="en-GB" altLang="en-US" sz="2400" dirty="0"/>
          </a:p>
          <a:p>
            <a:pPr eaLnBrk="1" hangingPunct="1">
              <a:lnSpc>
                <a:spcPct val="80000"/>
              </a:lnSpc>
            </a:pPr>
            <a:endParaRPr lang="en-GB" altLang="en-US" sz="2400" dirty="0"/>
          </a:p>
          <a:p>
            <a:pPr eaLnBrk="1" hangingPunct="1">
              <a:lnSpc>
                <a:spcPct val="80000"/>
              </a:lnSpc>
            </a:pPr>
            <a:r>
              <a:rPr lang="en-GB" altLang="en-US" sz="2400" dirty="0"/>
              <a:t>Please be aware that we have no designated nappy changing </a:t>
            </a:r>
            <a:r>
              <a:rPr lang="en-GB" altLang="en-US" dirty="0"/>
              <a:t>room with</a:t>
            </a:r>
            <a:r>
              <a:rPr lang="en-GB" altLang="en-US" sz="2400" dirty="0"/>
              <a:t>in the nursery, so please, where possible, try to ensure your child is fully toilet trained before starting Glebe. If they do still require pull ups please provide us with water wipes, nappy bags and spare pull ups as we cannot provide these. We have added a link on our website to ERIC a charity who support potty training. They have lots of ideas, tips and tricks to help.</a:t>
            </a:r>
          </a:p>
          <a:p>
            <a:pPr marL="0" indent="0" eaLnBrk="1" hangingPunct="1">
              <a:lnSpc>
                <a:spcPct val="80000"/>
              </a:lnSpc>
              <a:buNone/>
            </a:pPr>
            <a:endParaRPr lang="en-GB" altLang="en-US" sz="2400" dirty="0"/>
          </a:p>
          <a:p>
            <a:pPr eaLnBrk="1" hangingPunct="1">
              <a:lnSpc>
                <a:spcPct val="80000"/>
              </a:lnSpc>
            </a:pPr>
            <a:r>
              <a:rPr lang="en-GB" altLang="en-US" sz="2400" dirty="0"/>
              <a:t>Named spare clothing in case of accidents. </a:t>
            </a:r>
          </a:p>
          <a:p>
            <a:pPr eaLnBrk="1" hangingPunct="1">
              <a:lnSpc>
                <a:spcPct val="80000"/>
              </a:lnSpc>
            </a:pPr>
            <a:endParaRPr lang="en-GB" altLang="en-US" sz="2400" dirty="0"/>
          </a:p>
          <a:p>
            <a:pPr eaLnBrk="1" hangingPunct="1">
              <a:lnSpc>
                <a:spcPct val="80000"/>
              </a:lnSpc>
            </a:pPr>
            <a:r>
              <a:rPr lang="en-US" altLang="en-US" dirty="0"/>
              <a:t>Please try not to send in toys from home as these can be lost, broken or accidently pocketed by another child.</a:t>
            </a:r>
            <a:endParaRPr lang="en-GB" altLang="en-US" sz="2400" dirty="0"/>
          </a:p>
          <a:p>
            <a:pPr marL="0" indent="0" eaLnBrk="1" hangingPunct="1">
              <a:lnSpc>
                <a:spcPct val="80000"/>
              </a:lnSpc>
              <a:buNone/>
            </a:pPr>
            <a:endParaRPr lang="en-GB" altLang="en-US" sz="2400" dirty="0"/>
          </a:p>
          <a:p>
            <a:pPr marL="0" indent="0" eaLnBrk="1" hangingPunct="1">
              <a:lnSpc>
                <a:spcPct val="80000"/>
              </a:lnSpc>
              <a:buNone/>
            </a:pPr>
            <a:endParaRPr lang="en-GB" altLang="en-US" sz="2000" dirty="0"/>
          </a:p>
          <a:p>
            <a:pPr eaLnBrk="1" hangingPunct="1">
              <a:lnSpc>
                <a:spcPct val="80000"/>
              </a:lnSpc>
            </a:pPr>
            <a:endParaRPr lang="en-US" alt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667543"/>
          </a:xfrm>
        </p:spPr>
        <p:txBody>
          <a:bodyPr>
            <a:normAutofit fontScale="90000"/>
          </a:bodyPr>
          <a:lstStyle/>
          <a:p>
            <a:r>
              <a:rPr lang="en-GB" dirty="0"/>
              <a:t>Further Info</a:t>
            </a:r>
          </a:p>
        </p:txBody>
      </p:sp>
      <p:sp>
        <p:nvSpPr>
          <p:cNvPr id="3" name="Content Placeholder 2"/>
          <p:cNvSpPr>
            <a:spLocks noGrp="1"/>
          </p:cNvSpPr>
          <p:nvPr>
            <p:ph idx="1"/>
          </p:nvPr>
        </p:nvSpPr>
        <p:spPr>
          <a:xfrm>
            <a:off x="982133" y="1124744"/>
            <a:ext cx="7704667" cy="5472608"/>
          </a:xfrm>
        </p:spPr>
        <p:txBody>
          <a:bodyPr>
            <a:normAutofit fontScale="77500" lnSpcReduction="20000"/>
          </a:bodyPr>
          <a:lstStyle/>
          <a:p>
            <a:pPr>
              <a:lnSpc>
                <a:spcPct val="80000"/>
              </a:lnSpc>
            </a:pPr>
            <a:endParaRPr lang="en-GB" altLang="en-US" sz="2200" dirty="0"/>
          </a:p>
          <a:p>
            <a:pPr>
              <a:lnSpc>
                <a:spcPct val="80000"/>
              </a:lnSpc>
            </a:pPr>
            <a:r>
              <a:rPr lang="en-GB" altLang="en-US" sz="2200" dirty="0"/>
              <a:t>If your child has sickness or a stomach bug please be advised that they are not allowed to attend nursery for at least 48 hours as set out in our school policy.</a:t>
            </a:r>
          </a:p>
          <a:p>
            <a:pPr>
              <a:lnSpc>
                <a:spcPct val="80000"/>
              </a:lnSpc>
            </a:pPr>
            <a:endParaRPr lang="en-GB" altLang="en-US" sz="2200" dirty="0"/>
          </a:p>
          <a:p>
            <a:pPr>
              <a:lnSpc>
                <a:spcPct val="80000"/>
              </a:lnSpc>
              <a:buFont typeface="Arial" panose="020B0604020202020204" pitchFamily="34" charset="0"/>
              <a:buChar char="•"/>
            </a:pPr>
            <a:r>
              <a:rPr lang="en-US" altLang="en-US" sz="2200" dirty="0"/>
              <a:t>P</a:t>
            </a:r>
            <a:r>
              <a:rPr lang="en-GB" altLang="en-US" sz="2200" dirty="0"/>
              <a:t>lease ensure any prescribed medications are brought in on your child’s first morning. These must be named and with a current care plan if applicable. </a:t>
            </a:r>
          </a:p>
          <a:p>
            <a:pPr marL="0" indent="0">
              <a:lnSpc>
                <a:spcPct val="80000"/>
              </a:lnSpc>
              <a:buNone/>
            </a:pPr>
            <a:endParaRPr lang="en-GB" altLang="en-US" sz="2200" dirty="0"/>
          </a:p>
          <a:p>
            <a:pPr>
              <a:lnSpc>
                <a:spcPct val="80000"/>
              </a:lnSpc>
              <a:buFont typeface="Arial" panose="020B0604020202020204" pitchFamily="34" charset="0"/>
              <a:buChar char="•"/>
            </a:pPr>
            <a:r>
              <a:rPr lang="en-GB" altLang="en-US" sz="2200" dirty="0"/>
              <a:t>If your child has short term prescribed or over the counter medication </a:t>
            </a:r>
            <a:r>
              <a:rPr lang="en-GB" altLang="en-US" sz="2200" dirty="0" err="1"/>
              <a:t>eg.</a:t>
            </a:r>
            <a:r>
              <a:rPr lang="en-GB" altLang="en-US" sz="2200" dirty="0"/>
              <a:t> Calpol or antibiotics and you need the school to administer this, please bring the medication to the office where they will ask you to fill in a consent form. Without this we are unable to administer any.</a:t>
            </a:r>
          </a:p>
          <a:p>
            <a:pPr marL="0" indent="0">
              <a:lnSpc>
                <a:spcPct val="80000"/>
              </a:lnSpc>
              <a:buNone/>
            </a:pPr>
            <a:endParaRPr lang="en-GB" altLang="en-US" sz="2200" dirty="0"/>
          </a:p>
          <a:p>
            <a:pPr>
              <a:lnSpc>
                <a:spcPct val="80000"/>
              </a:lnSpc>
              <a:buFont typeface="Arial" panose="020B0604020202020204" pitchFamily="34" charset="0"/>
              <a:buChar char="•"/>
            </a:pPr>
            <a:r>
              <a:rPr lang="en-GB" altLang="en-US" sz="2200" dirty="0"/>
              <a:t>The full time nursery staff all hold the basic paediatric first aid certificate in line with EYFS guidelines. </a:t>
            </a:r>
          </a:p>
          <a:p>
            <a:pPr>
              <a:lnSpc>
                <a:spcPct val="80000"/>
              </a:lnSpc>
              <a:buFont typeface="Arial" panose="020B0604020202020204" pitchFamily="34" charset="0"/>
              <a:buChar char="•"/>
            </a:pPr>
            <a:endParaRPr lang="en-GB" altLang="en-US" sz="2200" dirty="0"/>
          </a:p>
          <a:p>
            <a:pPr>
              <a:lnSpc>
                <a:spcPct val="80000"/>
              </a:lnSpc>
              <a:buFont typeface="Arial" panose="020B0604020202020204" pitchFamily="34" charset="0"/>
              <a:buChar char="•"/>
            </a:pPr>
            <a:r>
              <a:rPr lang="en-GB" altLang="en-US" sz="2200" dirty="0"/>
              <a:t>Please ensure the school has all up to date contact details in case of illness or emergencies.</a:t>
            </a:r>
          </a:p>
          <a:p>
            <a:pPr>
              <a:lnSpc>
                <a:spcPct val="80000"/>
              </a:lnSpc>
              <a:buFont typeface="Arial" panose="020B0604020202020204" pitchFamily="34" charset="0"/>
              <a:buChar char="•"/>
            </a:pPr>
            <a:endParaRPr lang="en-GB" altLang="en-US" sz="2200" dirty="0"/>
          </a:p>
          <a:p>
            <a:pPr>
              <a:lnSpc>
                <a:spcPct val="80000"/>
              </a:lnSpc>
              <a:buFont typeface="Arial" panose="020B0604020202020204" pitchFamily="34" charset="0"/>
              <a:buChar char="•"/>
            </a:pPr>
            <a:r>
              <a:rPr lang="en-GB" altLang="en-US" sz="2200" dirty="0"/>
              <a:t>We believe strongly in parent partnership and always welcome a heads up if your child is needing a little extra TLC. </a:t>
            </a:r>
          </a:p>
          <a:p>
            <a:pPr marL="0" indent="0">
              <a:lnSpc>
                <a:spcPct val="80000"/>
              </a:lnSpc>
              <a:buNone/>
            </a:pPr>
            <a:endParaRPr lang="en-GB" altLang="en-US" sz="2200" dirty="0"/>
          </a:p>
          <a:p>
            <a:pPr>
              <a:lnSpc>
                <a:spcPct val="80000"/>
              </a:lnSpc>
              <a:buFont typeface="Arial" panose="020B0604020202020204" pitchFamily="34" charset="0"/>
              <a:buChar char="•"/>
            </a:pPr>
            <a:r>
              <a:rPr lang="en-GB" altLang="en-US" sz="2200" dirty="0"/>
              <a:t>It would be really useful if you could purchase a school book bag for your child. These can be purchased via our  </a:t>
            </a:r>
            <a:r>
              <a:rPr lang="en-GB" sz="2200" dirty="0"/>
              <a:t>“IRIS </a:t>
            </a:r>
            <a:r>
              <a:rPr lang="en-GB" sz="2200" dirty="0" err="1"/>
              <a:t>ParentMail</a:t>
            </a:r>
            <a:r>
              <a:rPr lang="en-GB" sz="2200" dirty="0"/>
              <a:t>” payment system.</a:t>
            </a:r>
          </a:p>
          <a:p>
            <a:pPr>
              <a:lnSpc>
                <a:spcPct val="80000"/>
              </a:lnSpc>
              <a:buFont typeface="Arial" panose="020B0604020202020204" pitchFamily="34" charset="0"/>
              <a:buChar char="•"/>
            </a:pPr>
            <a:endParaRPr lang="en-GB" altLang="en-US" dirty="0"/>
          </a:p>
          <a:p>
            <a:endParaRPr lang="en-GB" dirty="0"/>
          </a:p>
        </p:txBody>
      </p:sp>
    </p:spTree>
    <p:extLst>
      <p:ext uri="{BB962C8B-B14F-4D97-AF65-F5344CB8AC3E}">
        <p14:creationId xmlns:p14="http://schemas.microsoft.com/office/powerpoint/2010/main" val="1751657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505517-C32B-40CA-918E-C8562B5510DD}"/>
              </a:ext>
            </a:extLst>
          </p:cNvPr>
          <p:cNvSpPr txBox="1"/>
          <p:nvPr/>
        </p:nvSpPr>
        <p:spPr>
          <a:xfrm>
            <a:off x="2286000" y="3244334"/>
            <a:ext cx="4572000" cy="369332"/>
          </a:xfrm>
          <a:prstGeom prst="rect">
            <a:avLst/>
          </a:prstGeom>
          <a:noFill/>
        </p:spPr>
        <p:txBody>
          <a:bodyPr wrap="square">
            <a:spAutoFit/>
          </a:bodyPr>
          <a:lstStyle/>
          <a:p>
            <a:r>
              <a:rPr lang="en-GB" dirty="0">
                <a:hlinkClick r:id="rId2"/>
              </a:rPr>
              <a:t>https://www.glebe.hillingdon.sch.uk/</a:t>
            </a:r>
            <a:r>
              <a:rPr lang="en-GB" dirty="0"/>
              <a:t> </a:t>
            </a:r>
          </a:p>
        </p:txBody>
      </p:sp>
    </p:spTree>
    <p:extLst>
      <p:ext uri="{BB962C8B-B14F-4D97-AF65-F5344CB8AC3E}">
        <p14:creationId xmlns:p14="http://schemas.microsoft.com/office/powerpoint/2010/main" val="1803824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dirty="0"/>
              <a:t>Thank you for reading</a:t>
            </a:r>
            <a:endParaRPr lang="en-US" altLang="en-US" dirty="0"/>
          </a:p>
        </p:txBody>
      </p:sp>
      <p:sp>
        <p:nvSpPr>
          <p:cNvPr id="13315" name="Rectangle 3"/>
          <p:cNvSpPr>
            <a:spLocks noGrp="1" noChangeArrowheads="1"/>
          </p:cNvSpPr>
          <p:nvPr>
            <p:ph idx="1"/>
          </p:nvPr>
        </p:nvSpPr>
        <p:spPr/>
        <p:txBody>
          <a:bodyPr/>
          <a:lstStyle/>
          <a:p>
            <a:pPr eaLnBrk="1" hangingPunct="1"/>
            <a:r>
              <a:rPr lang="en-GB" altLang="en-US" dirty="0"/>
              <a:t>Please feel free to email the office with any questions.</a:t>
            </a:r>
          </a:p>
          <a:p>
            <a:pPr marL="0" indent="0" eaLnBrk="1" hangingPunct="1">
              <a:buNone/>
            </a:pPr>
            <a:r>
              <a:rPr lang="en-GB" altLang="en-US" dirty="0"/>
              <a:t>                                             Miss Wands </a:t>
            </a:r>
            <a:endParaRPr lang="en-US" altLang="en-US" dirty="0"/>
          </a:p>
        </p:txBody>
      </p:sp>
      <p:pic>
        <p:nvPicPr>
          <p:cNvPr id="13316" name="Picture 4" descr="MC900433160[1]"/>
          <p:cNvPicPr>
            <a:picLocks noChangeAspect="1" noChangeArrowheads="1"/>
          </p:cNvPicPr>
          <p:nvPr/>
        </p:nvPicPr>
        <p:blipFill>
          <a:blip r:embed="rId2" cstate="print"/>
          <a:srcRect/>
          <a:stretch>
            <a:fillRect/>
          </a:stretch>
        </p:blipFill>
        <p:spPr bwMode="auto">
          <a:xfrm>
            <a:off x="6300788" y="4797425"/>
            <a:ext cx="1328737" cy="1328738"/>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707</TotalTime>
  <Words>1818</Words>
  <Application>Microsoft Office PowerPoint</Application>
  <PresentationFormat>On-screen Show (4:3)</PresentationFormat>
  <Paragraphs>88</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Corbel</vt:lpstr>
      <vt:lpstr>Parallax</vt:lpstr>
      <vt:lpstr>PowerPoint Presentation</vt:lpstr>
      <vt:lpstr>This is an overview of important information to support your child's transition into Nursery.  For more in depth information please see the Nursery specific brochure.</vt:lpstr>
      <vt:lpstr>Nursery timings </vt:lpstr>
      <vt:lpstr>Drop off and  Pick up reminders</vt:lpstr>
      <vt:lpstr>‘All about Me’ books   </vt:lpstr>
      <vt:lpstr>Staffing </vt:lpstr>
      <vt:lpstr>The Nursery curriculum</vt:lpstr>
      <vt:lpstr>Nursery Readiness </vt:lpstr>
      <vt:lpstr>Uniform</vt:lpstr>
      <vt:lpstr>Milk and Snack</vt:lpstr>
      <vt:lpstr>Problems settling your child</vt:lpstr>
      <vt:lpstr>Further Info </vt:lpstr>
      <vt:lpstr>Further Info</vt:lpstr>
      <vt:lpstr>PowerPoint Presentation</vt:lpstr>
      <vt:lpstr>Thank you for reading</vt:lpstr>
    </vt:vector>
  </TitlesOfParts>
  <Company>London Borough of Hillingdon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3a</dc:creator>
  <cp:lastModifiedBy>Ruth Wands</cp:lastModifiedBy>
  <cp:revision>71</cp:revision>
  <cp:lastPrinted>2017-06-12T15:57:38Z</cp:lastPrinted>
  <dcterms:created xsi:type="dcterms:W3CDTF">2011-06-27T12:52:14Z</dcterms:created>
  <dcterms:modified xsi:type="dcterms:W3CDTF">2026-04-16T14:20:17Z</dcterms:modified>
</cp:coreProperties>
</file>