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62" r:id="rId3"/>
    <p:sldId id="263" r:id="rId4"/>
    <p:sldId id="264" r:id="rId5"/>
    <p:sldId id="268" r:id="rId6"/>
    <p:sldId id="257" r:id="rId7"/>
    <p:sldId id="266" r:id="rId8"/>
    <p:sldId id="267" r:id="rId9"/>
    <p:sldId id="270" r:id="rId10"/>
    <p:sldId id="271" r:id="rId11"/>
    <p:sldId id="273" r:id="rId12"/>
    <p:sldId id="261" r:id="rId13"/>
    <p:sldId id="260" r:id="rId14"/>
    <p:sldId id="274" r:id="rId15"/>
    <p:sldId id="276" r:id="rId16"/>
    <p:sldId id="285" r:id="rId17"/>
    <p:sldId id="286" r:id="rId18"/>
    <p:sldId id="277" r:id="rId19"/>
    <p:sldId id="278" r:id="rId20"/>
    <p:sldId id="281" r:id="rId21"/>
    <p:sldId id="282" r:id="rId22"/>
    <p:sldId id="283" r:id="rId23"/>
    <p:sldId id="280" r:id="rId24"/>
    <p:sldId id="28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ulie Kavanagh" initials="JK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9" frameSlides="1"/>
  <p:clrMru>
    <a:srgbClr val="FF5050"/>
    <a:srgbClr val="FF85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03-27T14:15:31.075" idx="2">
    <p:pos x="10" y="10"/>
    <p:text>nzjscnkancka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03-27T14:15:17.090" idx="1">
    <p:pos x="10" y="10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202EB-0B87-A94F-8705-CA7E60929876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566DB6-93AF-6E4D-84CA-AD208989BD2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2868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42DF2-2950-3E4C-A971-D7E6D4390175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B1540-6E11-5A4E-B95A-70FF5BEE0B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963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1540-6E11-5A4E-B95A-70FF5BEE0B7E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733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1540-6E11-5A4E-B95A-70FF5BEE0B7E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637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1540-6E11-5A4E-B95A-70FF5BEE0B7E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911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1540-6E11-5A4E-B95A-70FF5BEE0B7E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226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417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974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835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786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228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212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960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305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855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609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262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bg1"/>
            </a:gs>
            <a:gs pos="0">
              <a:srgbClr val="FF8585"/>
            </a:gs>
            <a:gs pos="47000">
              <a:schemeClr val="bg1"/>
            </a:gs>
            <a:gs pos="83000">
              <a:schemeClr val="bg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A21CE-6AF7-45AB-9A75-E0FD11C2F56A}" type="datetimeFigureOut">
              <a:rPr lang="en-GB" smtClean="0"/>
              <a:pPr/>
              <a:t>03/04/2019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9ADBA-BE0B-4B0E-B301-28BC235A89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069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tgames.com/" TargetMode="External"/><Relationship Id="rId2" Type="http://schemas.openxmlformats.org/officeDocument/2006/relationships/hyperlink" Target="http://www.maths-games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opmarks.co.uk/" TargetMode="External"/><Relationship Id="rId5" Type="http://schemas.openxmlformats.org/officeDocument/2006/relationships/hyperlink" Target="http://www.crickweb.co.uk/" TargetMode="External"/><Relationship Id="rId4" Type="http://schemas.openxmlformats.org/officeDocument/2006/relationships/hyperlink" Target="http://www.bbc.co.uk/school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7127" y="467736"/>
            <a:ext cx="9144000" cy="2387600"/>
          </a:xfrm>
        </p:spPr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What Maths looks like in Reception at Glebe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262" y="3065276"/>
            <a:ext cx="2675138" cy="271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24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200" b="0" i="0" u="none" strike="noStrike" baseline="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/>
            </a:r>
            <a:br>
              <a:rPr lang="en-GB" sz="1200" b="0" i="0" u="none" strike="noStrike" baseline="0" dirty="0" smtClean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b="1" i="0" u="sng" strike="noStrike" baseline="0" dirty="0" smtClean="0">
                <a:latin typeface="SassoonCRInfant" panose="02010503020300020003" pitchFamily="2" charset="0"/>
              </a:rPr>
              <a:t>Early Years Curriculum - Number </a:t>
            </a:r>
            <a:endParaRPr lang="en-GB" u="sng" dirty="0">
              <a:latin typeface="SassoonCRInfant" panose="02010503020300020003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91491" y="4520044"/>
            <a:ext cx="6113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100" b="0" i="0" u="none" strike="noStrike" baseline="0" dirty="0" smtClean="0">
              <a:latin typeface="SassoonCRInfant" panose="02010503020300020003" pitchFamily="2" charset="0"/>
            </a:endParaRPr>
          </a:p>
          <a:p>
            <a:endParaRPr lang="en-GB" sz="1100" b="0" i="0" u="none" strike="noStrike" baseline="0" dirty="0" smtClean="0">
              <a:latin typeface="SassoonCRInfant" panose="02010503020300020003" pitchFamily="2" charset="0"/>
            </a:endParaRPr>
          </a:p>
          <a:p>
            <a:r>
              <a:rPr lang="en-GB" sz="2000" b="1" i="0" u="none" strike="noStrike" baseline="0" dirty="0" smtClean="0">
                <a:latin typeface="SassoonCRInfant" panose="02010503020300020003" pitchFamily="2" charset="0"/>
              </a:rPr>
              <a:t>Number </a:t>
            </a:r>
            <a:endParaRPr lang="en-GB" sz="2000" b="0" i="0" u="none" strike="noStrike" baseline="0" dirty="0" smtClean="0">
              <a:latin typeface="SassoonCRInfant" panose="02010503020300020003" pitchFamily="2" charset="0"/>
            </a:endParaRPr>
          </a:p>
          <a:p>
            <a:r>
              <a:rPr lang="en-GB" sz="1400" b="1" i="0" u="none" strike="noStrike" baseline="0" dirty="0" smtClean="0">
                <a:latin typeface="SassoonCRInfant" panose="02010503020300020003" pitchFamily="2" charset="0"/>
              </a:rPr>
              <a:t>Additional to prepare for Year 1 – count in 2s, 5s and 10s </a:t>
            </a:r>
            <a:endParaRPr lang="en-GB" sz="1100" dirty="0">
              <a:latin typeface="SassoonCRInfant" panose="02010503020300020003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719469"/>
              </p:ext>
            </p:extLst>
          </p:nvPr>
        </p:nvGraphicFramePr>
        <p:xfrm>
          <a:off x="1252681" y="1808018"/>
          <a:ext cx="8128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b="1" u="sng" dirty="0" smtClean="0">
                          <a:latin typeface="SassoonCRInfant" panose="02010503020300020003" pitchFamily="2" charset="0"/>
                        </a:rPr>
                        <a:t>Num</a:t>
                      </a:r>
                      <a:r>
                        <a:rPr lang="en-GB" sz="1800" b="1" u="sng" baseline="0" dirty="0" smtClean="0">
                          <a:latin typeface="SassoonCRInfant" panose="02010503020300020003" pitchFamily="2" charset="0"/>
                        </a:rPr>
                        <a:t>ber and place value</a:t>
                      </a:r>
                      <a:endParaRPr lang="en-GB" sz="1800" b="1" u="sng" dirty="0">
                        <a:solidFill>
                          <a:schemeClr val="bg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u="sng" dirty="0" smtClean="0">
                          <a:latin typeface="SassoonCRInfant" panose="02010503020300020003" pitchFamily="2" charset="0"/>
                        </a:rPr>
                        <a:t>Addition and Subtraction</a:t>
                      </a:r>
                      <a:endParaRPr lang="en-GB" sz="1800" b="1" u="sng" dirty="0">
                        <a:latin typeface="SassoonCRInfant" panose="02010503020300020003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u="sng" dirty="0" smtClean="0">
                          <a:latin typeface="SassoonCRInfant" panose="02010503020300020003" pitchFamily="2" charset="0"/>
                        </a:rPr>
                        <a:t>Sharing</a:t>
                      </a:r>
                      <a:endParaRPr lang="en-GB" sz="1800" b="1" u="sng" dirty="0">
                        <a:latin typeface="SassoonCRInfant" panose="02010503020300020003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u="sng" dirty="0" smtClean="0">
                          <a:latin typeface="SassoonCRInfant" panose="02010503020300020003" pitchFamily="2" charset="0"/>
                        </a:rPr>
                        <a:t>Doubling</a:t>
                      </a:r>
                      <a:r>
                        <a:rPr lang="en-GB" sz="1800" b="1" u="sng" baseline="0" dirty="0" smtClean="0">
                          <a:latin typeface="SassoonCRInfant" panose="02010503020300020003" pitchFamily="2" charset="0"/>
                        </a:rPr>
                        <a:t> and halving</a:t>
                      </a:r>
                      <a:endParaRPr lang="en-GB" sz="1800" b="1" u="sng" dirty="0">
                        <a:latin typeface="SassoonCRInfant" panose="02010503020300020003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u="none" strike="noStrike" baseline="0" dirty="0" smtClean="0">
                          <a:latin typeface="SassoonCRInfant" panose="02010503020300020003" pitchFamily="2" charset="0"/>
                        </a:rPr>
                        <a:t>-Representation of numbers as value </a:t>
                      </a:r>
                    </a:p>
                    <a:p>
                      <a:r>
                        <a:rPr lang="en-GB" sz="1200" u="none" strike="noStrike" baseline="0" dirty="0" smtClean="0">
                          <a:latin typeface="SassoonCRInfant" panose="02010503020300020003" pitchFamily="2" charset="0"/>
                        </a:rPr>
                        <a:t>-Need to reliably count and order numbers to 20 </a:t>
                      </a:r>
                    </a:p>
                    <a:p>
                      <a:r>
                        <a:rPr lang="en-GB" sz="1200" u="none" strike="noStrike" baseline="0" dirty="0" smtClean="0">
                          <a:latin typeface="SassoonCRInfant" panose="02010503020300020003" pitchFamily="2" charset="0"/>
                        </a:rPr>
                        <a:t>-Need to be able to say numbers before or after each </a:t>
                      </a:r>
                    </a:p>
                    <a:p>
                      <a:r>
                        <a:rPr lang="en-GB" sz="1200" u="none" strike="noStrike" baseline="0" dirty="0" smtClean="0">
                          <a:latin typeface="SassoonCRInfant" panose="02010503020300020003" pitchFamily="2" charset="0"/>
                        </a:rPr>
                        <a:t>-1st, 2nd, 3rd </a:t>
                      </a:r>
                    </a:p>
                    <a:p>
                      <a:endParaRPr lang="en-GB" dirty="0">
                        <a:latin typeface="SassoonCRInfant" panose="02010503020300020003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u="none" strike="noStrike" baseline="0" dirty="0" smtClean="0">
                          <a:latin typeface="SassoonCRInfant" panose="02010503020300020003" pitchFamily="2" charset="0"/>
                        </a:rPr>
                        <a:t>-Need to be able to work out 1 less, 1 more than any given number </a:t>
                      </a:r>
                    </a:p>
                    <a:p>
                      <a:r>
                        <a:rPr lang="en-GB" sz="1200" u="none" strike="noStrike" baseline="0" dirty="0" smtClean="0">
                          <a:latin typeface="SassoonCRInfant" panose="02010503020300020003" pitchFamily="2" charset="0"/>
                        </a:rPr>
                        <a:t>-Need to be able to add or subtract 2 digit numbers </a:t>
                      </a:r>
                    </a:p>
                    <a:p>
                      <a:endParaRPr lang="en-GB" dirty="0">
                        <a:latin typeface="SassoonCRInfant" panose="02010503020300020003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strike="noStrike" baseline="0" dirty="0" smtClean="0">
                          <a:latin typeface="SassoonCRInfant" panose="02010503020300020003" pitchFamily="2" charset="0"/>
                        </a:rPr>
                        <a:t>-Need to be able to solve problems around sharing </a:t>
                      </a:r>
                    </a:p>
                    <a:p>
                      <a:endParaRPr lang="en-GB" dirty="0">
                        <a:latin typeface="SassoonCRInfant" panose="02010503020300020003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strike="noStrike" baseline="0" dirty="0" smtClean="0">
                          <a:latin typeface="SassoonCRInfant" panose="02010503020300020003" pitchFamily="2" charset="0"/>
                        </a:rPr>
                        <a:t>-Need to be able to solve problems around doubling and halving. </a:t>
                      </a:r>
                    </a:p>
                    <a:p>
                      <a:endParaRPr lang="en-GB" dirty="0">
                        <a:latin typeface="SassoonCRInfant" panose="02010503020300020003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501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226" y="442617"/>
            <a:ext cx="10987007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Ordering numbers </a:t>
            </a:r>
            <a:br>
              <a:rPr lang="en-GB" b="1" u="sng" dirty="0" smtClean="0">
                <a:latin typeface="SassoonCRInfant" panose="02010503020300020003" pitchFamily="2" charset="0"/>
              </a:rPr>
            </a:br>
            <a:r>
              <a:rPr lang="en-GB" b="1" u="sng" dirty="0" smtClean="0">
                <a:latin typeface="SassoonCRInfant" panose="02010503020300020003" pitchFamily="2" charset="0"/>
              </a:rPr>
              <a:t>Order these numbers from smallest to largest: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53952" r="5317" b="1980"/>
          <a:stretch/>
        </p:blipFill>
        <p:spPr>
          <a:xfrm>
            <a:off x="1360692" y="2793273"/>
            <a:ext cx="9074116" cy="318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83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8439" y="236120"/>
            <a:ext cx="10515600" cy="1325563"/>
          </a:xfrm>
        </p:spPr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Understanding the Value of numbers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4666" t="22910" r="8745" b="2225"/>
          <a:stretch/>
        </p:blipFill>
        <p:spPr>
          <a:xfrm>
            <a:off x="2965343" y="1561683"/>
            <a:ext cx="6447295" cy="4746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6991" t="4431" r="73222" b="77424"/>
          <a:stretch/>
        </p:blipFill>
        <p:spPr>
          <a:xfrm>
            <a:off x="133096" y="5393411"/>
            <a:ext cx="1850687" cy="127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3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0442" y="370123"/>
            <a:ext cx="5179577" cy="3869006"/>
          </a:xfrm>
          <a:prstGeom prst="rect">
            <a:avLst/>
          </a:prstGeom>
        </p:spPr>
      </p:pic>
      <p:pic>
        <p:nvPicPr>
          <p:cNvPr id="5" name="Picture 2" descr="Image result for number lin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13"/>
          <a:stretch/>
        </p:blipFill>
        <p:spPr bwMode="auto">
          <a:xfrm>
            <a:off x="3677156" y="5585955"/>
            <a:ext cx="6678331" cy="127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72186" y="4608039"/>
            <a:ext cx="3115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Number line</a:t>
            </a:r>
            <a:endParaRPr lang="en-GB" sz="36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0461" t="17310" r="27549" b="69522"/>
          <a:stretch/>
        </p:blipFill>
        <p:spPr>
          <a:xfrm>
            <a:off x="5572186" y="5303019"/>
            <a:ext cx="2293749" cy="4339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2864" y="5424534"/>
            <a:ext cx="1279136" cy="12122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090" y="2686619"/>
            <a:ext cx="1146875" cy="10868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34806" y="211093"/>
            <a:ext cx="66765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SassoonCRInfant" panose="02010503020300020003" pitchFamily="2" charset="0"/>
              </a:rPr>
              <a:t>Useful resources for addition and subtraction </a:t>
            </a:r>
            <a:endParaRPr lang="en-GB" sz="4800" b="1" u="sng" dirty="0">
              <a:latin typeface="SassoonCRInfant" panose="02010503020300020003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5737" y="4095626"/>
            <a:ext cx="1880036" cy="188003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58630" y="3319910"/>
            <a:ext cx="3115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Objects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07591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One more and one less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What is one more than 10?</a:t>
            </a:r>
          </a:p>
          <a:p>
            <a:pPr marL="0" indent="0">
              <a:buNone/>
            </a:pPr>
            <a:endParaRPr lang="en-GB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dirty="0" smtClean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What is one less that 5?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4" name="Picture 2" descr="Image result for number lin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13"/>
          <a:stretch/>
        </p:blipFill>
        <p:spPr bwMode="auto">
          <a:xfrm>
            <a:off x="838200" y="4584264"/>
            <a:ext cx="6678331" cy="127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U-Turn Arrow 4"/>
          <p:cNvSpPr/>
          <p:nvPr/>
        </p:nvSpPr>
        <p:spPr>
          <a:xfrm flipH="1">
            <a:off x="2047008" y="4584264"/>
            <a:ext cx="467569" cy="457852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6" name="Picture 2" descr="Image result for number lin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13"/>
          <a:stretch/>
        </p:blipFill>
        <p:spPr bwMode="auto">
          <a:xfrm>
            <a:off x="838200" y="2346755"/>
            <a:ext cx="6678331" cy="127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U-Turn Arrow 6"/>
          <p:cNvSpPr/>
          <p:nvPr/>
        </p:nvSpPr>
        <p:spPr>
          <a:xfrm>
            <a:off x="3917581" y="2346755"/>
            <a:ext cx="508946" cy="457852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4898" y="2314327"/>
            <a:ext cx="1880036" cy="18800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574160" y="1104903"/>
            <a:ext cx="3115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Objects</a:t>
            </a:r>
            <a:endParaRPr lang="en-GB" sz="3600" b="1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9121738" y="2416370"/>
            <a:ext cx="929209" cy="7589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 flipH="1" flipV="1">
            <a:off x="9191362" y="2424180"/>
            <a:ext cx="758988" cy="7433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43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Addition and Subtraction 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0627" y="158750"/>
            <a:ext cx="2466975" cy="1666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" y="1581796"/>
            <a:ext cx="5210336" cy="2613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6155" y="3905574"/>
            <a:ext cx="6488943" cy="26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Same problem, different method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289" y="1875859"/>
            <a:ext cx="8747422" cy="5904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651515"/>
            <a:ext cx="2258132" cy="2121963"/>
          </a:xfrm>
          <a:prstGeom prst="rect">
            <a:avLst/>
          </a:prstGeom>
        </p:spPr>
      </p:pic>
      <p:pic>
        <p:nvPicPr>
          <p:cNvPr id="1026" name="Picture 2" descr="Image result for number lin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13"/>
          <a:stretch/>
        </p:blipFill>
        <p:spPr bwMode="auto">
          <a:xfrm>
            <a:off x="4343977" y="4137455"/>
            <a:ext cx="6678331" cy="127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U-Turn Arrow 6"/>
          <p:cNvSpPr/>
          <p:nvPr/>
        </p:nvSpPr>
        <p:spPr>
          <a:xfrm flipH="1">
            <a:off x="10310853" y="4044467"/>
            <a:ext cx="286719" cy="457852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U-Turn Arrow 8"/>
          <p:cNvSpPr/>
          <p:nvPr/>
        </p:nvSpPr>
        <p:spPr>
          <a:xfrm flipH="1">
            <a:off x="9965410" y="4048011"/>
            <a:ext cx="311177" cy="457852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U-Turn Arrow 10"/>
          <p:cNvSpPr/>
          <p:nvPr/>
        </p:nvSpPr>
        <p:spPr>
          <a:xfrm flipH="1">
            <a:off x="9637100" y="4044467"/>
            <a:ext cx="311177" cy="457852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48277" y="204748"/>
            <a:ext cx="2047875" cy="1333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0560" y="2633223"/>
            <a:ext cx="470799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00" b="1" dirty="0" smtClean="0"/>
              <a:t>20 – 3 = 17</a:t>
            </a:r>
            <a:endParaRPr lang="en-GB" sz="2900" b="1" dirty="0"/>
          </a:p>
        </p:txBody>
      </p:sp>
    </p:spTree>
    <p:extLst>
      <p:ext uri="{BB962C8B-B14F-4D97-AF65-F5344CB8AC3E}">
        <p14:creationId xmlns:p14="http://schemas.microsoft.com/office/powerpoint/2010/main" val="299368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274" y="-72133"/>
            <a:ext cx="10515600" cy="1325563"/>
          </a:xfrm>
        </p:spPr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Early stages of division 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8943"/>
          <a:stretch/>
        </p:blipFill>
        <p:spPr>
          <a:xfrm>
            <a:off x="471407" y="1674744"/>
            <a:ext cx="8620209" cy="18084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4889" y="4059225"/>
            <a:ext cx="5929473" cy="25790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1407" y="1253430"/>
            <a:ext cx="387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SassoonCRInfant" panose="02010503020300020003" pitchFamily="2" charset="0"/>
              </a:rPr>
              <a:t>Grouping</a:t>
            </a:r>
            <a:endParaRPr lang="en-GB" sz="2400" b="1" u="sng" dirty="0">
              <a:latin typeface="SassoonCRInfant" panose="02010503020300020003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94889" y="3540401"/>
            <a:ext cx="387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SassoonCRInfant" panose="02010503020300020003" pitchFamily="2" charset="0"/>
              </a:rPr>
              <a:t>Sharing</a:t>
            </a:r>
            <a:endParaRPr lang="en-GB" sz="2400" b="1" u="sng" dirty="0">
              <a:latin typeface="SassoonCRInfant" panose="02010503020300020003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2119" y="55513"/>
            <a:ext cx="20097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57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Doubling and halving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001" t="25272" r="7551" b="18906"/>
          <a:stretch/>
        </p:blipFill>
        <p:spPr>
          <a:xfrm>
            <a:off x="703438" y="1658643"/>
            <a:ext cx="4871817" cy="2026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456" t="2556" r="70887" b="76388"/>
          <a:stretch/>
        </p:blipFill>
        <p:spPr>
          <a:xfrm>
            <a:off x="9102671" y="139485"/>
            <a:ext cx="2479729" cy="13328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555" y="3878772"/>
            <a:ext cx="1089305" cy="10893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013" y="3832303"/>
            <a:ext cx="1077886" cy="107788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97801" y="3918857"/>
            <a:ext cx="28517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800" dirty="0" smtClean="0"/>
              <a:t>+</a:t>
            </a:r>
            <a:endParaRPr lang="en-GB" sz="3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034" y="5378763"/>
            <a:ext cx="1089305" cy="10893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492" y="5332294"/>
            <a:ext cx="1077886" cy="1077886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5400000">
            <a:off x="1331730" y="5808582"/>
            <a:ext cx="1548956" cy="1588"/>
          </a:xfrm>
          <a:prstGeom prst="line">
            <a:avLst/>
          </a:prstGeom>
          <a:ln w="5715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6732222" y="1695379"/>
            <a:ext cx="2262139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800" b="1" dirty="0" smtClean="0"/>
              <a:t> 5 + 5 = 10</a:t>
            </a:r>
            <a:endParaRPr lang="en-GB" sz="38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l="4803" t="24272" r="58099" b="38362"/>
          <a:stretch/>
        </p:blipFill>
        <p:spPr>
          <a:xfrm>
            <a:off x="6044288" y="4275115"/>
            <a:ext cx="2570734" cy="19699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/>
          <a:srcRect l="40322" t="67512" r="39717" b="3337"/>
          <a:stretch/>
        </p:blipFill>
        <p:spPr>
          <a:xfrm>
            <a:off x="9904160" y="4048303"/>
            <a:ext cx="2049036" cy="227670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287649" y="3887878"/>
            <a:ext cx="2245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Sharing between two</a:t>
            </a:r>
            <a:endParaRPr lang="en-GB" b="1" dirty="0"/>
          </a:p>
        </p:txBody>
      </p:sp>
      <p:cxnSp>
        <p:nvCxnSpPr>
          <p:cNvPr id="19" name="Straight Connector 18"/>
          <p:cNvCxnSpPr/>
          <p:nvPr/>
        </p:nvCxnSpPr>
        <p:spPr>
          <a:xfrm rot="10800000" flipV="1">
            <a:off x="5664915" y="5297427"/>
            <a:ext cx="3363902" cy="29278"/>
          </a:xfrm>
          <a:prstGeom prst="line">
            <a:avLst/>
          </a:prstGeom>
          <a:ln w="5715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827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0896" y="1497443"/>
            <a:ext cx="7556115" cy="4391913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Early years curriculum – Shape, Space and Measure 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23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07" y="-94990"/>
            <a:ext cx="10515600" cy="1325563"/>
          </a:xfrm>
        </p:spPr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Shapes – 2D and 3D shapes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25532" y="425499"/>
            <a:ext cx="3355747" cy="255886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 smtClean="0">
                <a:latin typeface="SassoonCRInfant" panose="02010503020300020003" pitchFamily="2" charset="0"/>
              </a:rPr>
              <a:t>Children need to be able to identify these different properties of a 3D shape:</a:t>
            </a:r>
          </a:p>
          <a:p>
            <a:r>
              <a:rPr lang="en-GB" sz="2400" dirty="0" smtClean="0">
                <a:latin typeface="SassoonCRInfant" panose="02010503020300020003" pitchFamily="2" charset="0"/>
              </a:rPr>
              <a:t>Name of the shape.</a:t>
            </a:r>
          </a:p>
          <a:p>
            <a:r>
              <a:rPr lang="en-GB" sz="2400" dirty="0" smtClean="0">
                <a:latin typeface="SassoonCRInfant" panose="02010503020300020003" pitchFamily="2" charset="0"/>
              </a:rPr>
              <a:t>How many edges.</a:t>
            </a:r>
          </a:p>
          <a:p>
            <a:r>
              <a:rPr lang="en-GB" sz="2400" dirty="0" smtClean="0">
                <a:latin typeface="SassoonCRInfant" panose="02010503020300020003" pitchFamily="2" charset="0"/>
              </a:rPr>
              <a:t>How many vertices (corners).</a:t>
            </a:r>
          </a:p>
          <a:p>
            <a:r>
              <a:rPr lang="en-GB" sz="2400" dirty="0" smtClean="0">
                <a:latin typeface="SassoonCRInfant" panose="02010503020300020003" pitchFamily="2" charset="0"/>
              </a:rPr>
              <a:t>How many faces.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1276" y="1981246"/>
            <a:ext cx="2834554" cy="40750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6858" y="3221100"/>
            <a:ext cx="3526815" cy="3329438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37127" y="1704930"/>
            <a:ext cx="2486891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>
                <a:latin typeface="SassoonCRInfant" panose="02010503020300020003" pitchFamily="2" charset="0"/>
              </a:rPr>
              <a:t>Children need to be able to identify these different properties of a 2D shape:</a:t>
            </a:r>
          </a:p>
          <a:p>
            <a:r>
              <a:rPr lang="en-GB" dirty="0" smtClean="0">
                <a:latin typeface="SassoonCRInfant" panose="02010503020300020003" pitchFamily="2" charset="0"/>
              </a:rPr>
              <a:t>Name of the shape.</a:t>
            </a:r>
          </a:p>
          <a:p>
            <a:r>
              <a:rPr lang="en-GB" dirty="0" smtClean="0">
                <a:latin typeface="SassoonCRInfant" panose="02010503020300020003" pitchFamily="2" charset="0"/>
              </a:rPr>
              <a:t>How many sides.</a:t>
            </a:r>
          </a:p>
          <a:p>
            <a:r>
              <a:rPr lang="en-GB" dirty="0" smtClean="0">
                <a:latin typeface="SassoonCRInfant" panose="02010503020300020003" pitchFamily="2" charset="0"/>
              </a:rPr>
              <a:t>How many vertices (corners).</a:t>
            </a:r>
          </a:p>
        </p:txBody>
      </p:sp>
    </p:spTree>
    <p:extLst>
      <p:ext uri="{BB962C8B-B14F-4D97-AF65-F5344CB8AC3E}">
        <p14:creationId xmlns:p14="http://schemas.microsoft.com/office/powerpoint/2010/main" val="186351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692" y="-101673"/>
            <a:ext cx="10515600" cy="1325563"/>
          </a:xfrm>
        </p:spPr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Repeated patterns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53741" y="1337207"/>
            <a:ext cx="797169" cy="785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282387" y="1337206"/>
            <a:ext cx="797169" cy="785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046710" y="1331345"/>
            <a:ext cx="797169" cy="78544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811033" y="1331345"/>
            <a:ext cx="797169" cy="785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518064" y="1331345"/>
            <a:ext cx="797169" cy="78544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9575356" y="1313760"/>
            <a:ext cx="797169" cy="78544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06492" y="2420646"/>
            <a:ext cx="797169" cy="78544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335138" y="2420645"/>
            <a:ext cx="797169" cy="78544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099461" y="2414784"/>
            <a:ext cx="797169" cy="78544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863784" y="2414784"/>
            <a:ext cx="797169" cy="78544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570815" y="2414784"/>
            <a:ext cx="797169" cy="78544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628107" y="2397199"/>
            <a:ext cx="797169" cy="78544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542726" y="859102"/>
            <a:ext cx="386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Patterns using colours: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2725" y="3498223"/>
            <a:ext cx="386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Patterns using shapes: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36507" y="5058459"/>
            <a:ext cx="386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Patterns using pictures: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3741" y="4021282"/>
            <a:ext cx="849920" cy="7585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2060864" y="394335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485218" y="4021282"/>
            <a:ext cx="849920" cy="7585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845092" y="394335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269446" y="3997375"/>
            <a:ext cx="849920" cy="7585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7811033" y="386755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l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1" y="5473138"/>
            <a:ext cx="1572078" cy="117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032" y="5439893"/>
            <a:ext cx="1190466" cy="121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Image result for l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937" y="5447910"/>
            <a:ext cx="1572078" cy="117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228" y="5414665"/>
            <a:ext cx="1190466" cy="121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Image result for l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761" y="5447910"/>
            <a:ext cx="1572078" cy="117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052" y="5414665"/>
            <a:ext cx="1190466" cy="121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15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343" y="0"/>
            <a:ext cx="10515600" cy="992749"/>
          </a:xfrm>
        </p:spPr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Measures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03" y="782974"/>
            <a:ext cx="2338878" cy="5541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500" b="1" dirty="0" smtClean="0">
                <a:latin typeface="SassoonCRInfant" panose="02010503020300020003" pitchFamily="2" charset="0"/>
              </a:rPr>
              <a:t>Length</a:t>
            </a:r>
            <a:r>
              <a:rPr lang="en-GB" sz="4400" b="1" dirty="0" smtClean="0">
                <a:latin typeface="SassoonCRInfant" panose="02010503020300020003" pitchFamily="2" charset="0"/>
              </a:rPr>
              <a:t> </a:t>
            </a:r>
            <a:endParaRPr lang="en-GB" sz="4400" b="1" dirty="0">
              <a:latin typeface="SassoonCRInfant" panose="02010503020300020003" pitchFamily="2" charset="0"/>
            </a:endParaRPr>
          </a:p>
        </p:txBody>
      </p:sp>
      <p:pic>
        <p:nvPicPr>
          <p:cNvPr id="2052" name="Picture 4" descr="Image result for rul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84" r="40319"/>
          <a:stretch/>
        </p:blipFill>
        <p:spPr bwMode="auto">
          <a:xfrm rot="5400000">
            <a:off x="3167118" y="-137655"/>
            <a:ext cx="481033" cy="264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measuring ju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666" y="2062686"/>
            <a:ext cx="1236754" cy="1236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272751" y="2166553"/>
            <a:ext cx="2725740" cy="554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500" b="1" dirty="0" smtClean="0">
                <a:latin typeface="SassoonCRInfant" panose="02010503020300020003" pitchFamily="2" charset="0"/>
              </a:rPr>
              <a:t>Capacity</a:t>
            </a:r>
            <a:r>
              <a:rPr lang="en-GB" sz="4400" b="1" dirty="0" smtClean="0">
                <a:latin typeface="SassoonCRInfant" panose="02010503020300020003" pitchFamily="2" charset="0"/>
              </a:rPr>
              <a:t>  </a:t>
            </a:r>
            <a:endParaRPr lang="en-GB" sz="4400" b="1" dirty="0">
              <a:latin typeface="SassoonCRInfant" panose="02010503020300020003" pitchFamily="2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41563" y="3883171"/>
            <a:ext cx="2725740" cy="554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500" b="1" dirty="0" smtClean="0">
                <a:latin typeface="SassoonCRInfant" panose="02010503020300020003" pitchFamily="2" charset="0"/>
              </a:rPr>
              <a:t>Weight</a:t>
            </a:r>
            <a:r>
              <a:rPr lang="en-GB" sz="4400" b="1" dirty="0" smtClean="0">
                <a:latin typeface="SassoonCRInfant" panose="02010503020300020003" pitchFamily="2" charset="0"/>
              </a:rPr>
              <a:t>  </a:t>
            </a:r>
            <a:endParaRPr lang="en-GB" sz="4400" b="1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7109" y="204389"/>
            <a:ext cx="2119305" cy="882089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277339" y="1649717"/>
            <a:ext cx="2072749" cy="14599"/>
          </a:xfrm>
          <a:prstGeom prst="line">
            <a:avLst/>
          </a:prstGeom>
          <a:ln w="762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823618" y="1664316"/>
            <a:ext cx="1438654" cy="6408"/>
          </a:xfrm>
          <a:prstGeom prst="line">
            <a:avLst/>
          </a:prstGeom>
          <a:ln w="76200" cmpd="sng"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44411" y="1647933"/>
            <a:ext cx="775367" cy="16383"/>
          </a:xfrm>
          <a:prstGeom prst="line">
            <a:avLst/>
          </a:prstGeom>
          <a:ln w="76200" cmpd="sng">
            <a:solidFill>
              <a:srgbClr val="000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4014" y="3809666"/>
            <a:ext cx="1037288" cy="103728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2712" y="4025768"/>
            <a:ext cx="1756872" cy="102557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7798" y="4006412"/>
            <a:ext cx="1952792" cy="110332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9297" y="1678916"/>
            <a:ext cx="2529847" cy="174443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/>
          <a:srcRect b="9940"/>
          <a:stretch>
            <a:fillRect/>
          </a:stretch>
        </p:blipFill>
        <p:spPr>
          <a:xfrm>
            <a:off x="2040918" y="3564044"/>
            <a:ext cx="1214175" cy="1195313"/>
          </a:xfrm>
          <a:prstGeom prst="rect">
            <a:avLst/>
          </a:prstGeom>
        </p:spPr>
      </p:pic>
      <p:sp>
        <p:nvSpPr>
          <p:cNvPr id="34" name="Content Placeholder 2"/>
          <p:cNvSpPr txBox="1">
            <a:spLocks/>
          </p:cNvSpPr>
          <p:nvPr/>
        </p:nvSpPr>
        <p:spPr>
          <a:xfrm>
            <a:off x="350173" y="5597692"/>
            <a:ext cx="2725740" cy="554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500" b="1" dirty="0" smtClean="0">
                <a:latin typeface="SassoonCRInfant" panose="02010503020300020003" pitchFamily="2" charset="0"/>
              </a:rPr>
              <a:t>Height</a:t>
            </a:r>
            <a:r>
              <a:rPr lang="en-GB" sz="4400" b="1" dirty="0" smtClean="0">
                <a:latin typeface="SassoonCRInfant" panose="02010503020300020003" pitchFamily="2" charset="0"/>
              </a:rPr>
              <a:t>  </a:t>
            </a:r>
            <a:endParaRPr lang="en-GB" sz="4400" b="1" dirty="0">
              <a:latin typeface="SassoonCRInfant" panose="02010503020300020003" pitchFamily="2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 rot="5400000">
            <a:off x="1634729" y="5773130"/>
            <a:ext cx="1568525" cy="37358"/>
          </a:xfrm>
          <a:prstGeom prst="line">
            <a:avLst/>
          </a:prstGeom>
          <a:ln w="762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2306206" y="5948322"/>
            <a:ext cx="1247346" cy="37361"/>
          </a:xfrm>
          <a:prstGeom prst="line">
            <a:avLst/>
          </a:prstGeom>
          <a:ln w="76200" cmpd="sng"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2970401" y="6160010"/>
            <a:ext cx="794769" cy="37359"/>
          </a:xfrm>
          <a:prstGeom prst="line">
            <a:avLst/>
          </a:prstGeom>
          <a:ln w="76200" cmpd="sng">
            <a:solidFill>
              <a:srgbClr val="000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601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186" y="203993"/>
            <a:ext cx="5035062" cy="1325563"/>
          </a:xfrm>
        </p:spPr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Measures – time 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7592"/>
          <a:stretch/>
        </p:blipFill>
        <p:spPr>
          <a:xfrm>
            <a:off x="8308731" y="253634"/>
            <a:ext cx="3429000" cy="12759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1661" y="1498866"/>
            <a:ext cx="1547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SassoonCRInfant" panose="02010503020300020003" pitchFamily="2" charset="0"/>
              </a:rPr>
              <a:t>O’clock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924907" y="1498866"/>
            <a:ext cx="2262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b="1" dirty="0" smtClean="0">
                <a:latin typeface="SassoonCRInfant" panose="02010503020300020003" pitchFamily="2" charset="0"/>
              </a:rPr>
              <a:t>Half past </a:t>
            </a:r>
            <a:endParaRPr lang="en-GB" sz="2300" b="1" dirty="0">
              <a:latin typeface="SassoonCRInfant" panose="02010503020300020003" pitchFamily="2" charset="0"/>
            </a:endParaRPr>
          </a:p>
        </p:txBody>
      </p:sp>
      <p:pic>
        <p:nvPicPr>
          <p:cNvPr id="3074" name="Picture 2" descr="Image result for one oclo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92" y="2079958"/>
            <a:ext cx="1488942" cy="14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half past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907" y="2079958"/>
            <a:ext cx="1390073" cy="139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9151" y="1729698"/>
            <a:ext cx="2105025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4763" y="3800475"/>
            <a:ext cx="2246435" cy="28465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00190" y="1729698"/>
            <a:ext cx="3333750" cy="23526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314980" y="4417819"/>
            <a:ext cx="628356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FF0000"/>
                </a:solidFill>
              </a:rPr>
              <a:t>Tomorrow</a:t>
            </a:r>
          </a:p>
          <a:p>
            <a:pPr algn="ctr"/>
            <a:r>
              <a:rPr lang="en-GB" sz="4400" b="1" dirty="0" smtClean="0">
                <a:solidFill>
                  <a:srgbClr val="0070C0"/>
                </a:solidFill>
              </a:rPr>
              <a:t>Today </a:t>
            </a:r>
          </a:p>
          <a:p>
            <a:pPr algn="ctr"/>
            <a:r>
              <a:rPr lang="en-GB" sz="4400" b="1" dirty="0" smtClean="0">
                <a:solidFill>
                  <a:srgbClr val="FFC000"/>
                </a:solidFill>
              </a:rPr>
              <a:t>Yesterday</a:t>
            </a:r>
            <a:endParaRPr lang="en-GB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66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"/>
                <a:cs typeface="Sassoon"/>
              </a:rPr>
              <a:t>Positional language</a:t>
            </a:r>
            <a:endParaRPr lang="en-GB" b="1" u="sng" dirty="0">
              <a:latin typeface="Sassoon"/>
              <a:cs typeface="Sassoon"/>
            </a:endParaRPr>
          </a:p>
        </p:txBody>
      </p:sp>
      <p:pic>
        <p:nvPicPr>
          <p:cNvPr id="5" name="Picture 4" descr="Screen Shot 2019-03-27 at 15.07.38.png"/>
          <p:cNvPicPr>
            <a:picLocks noChangeAspect="1"/>
          </p:cNvPicPr>
          <p:nvPr/>
        </p:nvPicPr>
        <p:blipFill>
          <a:blip r:embed="rId2"/>
          <a:srcRect l="5697" t="44279" r="45349" b="18267"/>
          <a:stretch>
            <a:fillRect/>
          </a:stretch>
        </p:blipFill>
        <p:spPr>
          <a:xfrm>
            <a:off x="2085864" y="1601411"/>
            <a:ext cx="7152446" cy="34201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4844" y="692725"/>
            <a:ext cx="1614056" cy="2152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rcRect t="21563" r="6250" b="23437"/>
          <a:stretch>
            <a:fillRect/>
          </a:stretch>
        </p:blipFill>
        <p:spPr>
          <a:xfrm>
            <a:off x="292100" y="5232231"/>
            <a:ext cx="2273300" cy="133366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Distance 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099" y="1768179"/>
            <a:ext cx="4505121" cy="32737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226300" y="4597400"/>
            <a:ext cx="1930400" cy="965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957763" y="1125538"/>
            <a:ext cx="2095498" cy="15716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00" y="5573714"/>
            <a:ext cx="1778000" cy="100012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Money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098" name="Picture 2" descr="Image result for british co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739" y="2308226"/>
            <a:ext cx="4834304" cy="245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empty purs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73"/>
          <a:stretch/>
        </p:blipFill>
        <p:spPr bwMode="auto">
          <a:xfrm>
            <a:off x="2692551" y="2987432"/>
            <a:ext cx="2673167" cy="217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63" r="22908" b="59107"/>
          <a:stretch/>
        </p:blipFill>
        <p:spPr bwMode="auto">
          <a:xfrm>
            <a:off x="674077" y="3515861"/>
            <a:ext cx="1242645" cy="133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3001952" y="3590921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3417845" y="3679984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3244322" y="4224857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3726910" y="4152843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4087351" y="4454082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4577988" y="4499210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2828429" y="4499210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3908937" y="3675784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4522270" y="4063530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Image result for british coi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 t="1472" r="78389" b="58403"/>
          <a:stretch/>
        </p:blipFill>
        <p:spPr bwMode="auto">
          <a:xfrm>
            <a:off x="4383533" y="3579198"/>
            <a:ext cx="427136" cy="54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ight Arrow 3"/>
          <p:cNvSpPr/>
          <p:nvPr/>
        </p:nvSpPr>
        <p:spPr>
          <a:xfrm>
            <a:off x="1916722" y="3915508"/>
            <a:ext cx="775829" cy="237335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5304" y="303617"/>
            <a:ext cx="3305175" cy="1371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2482" y="2308226"/>
            <a:ext cx="4331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SassoonCRInfant" panose="02010503020300020003" pitchFamily="2" charset="0"/>
              </a:rPr>
              <a:t>How many 1p coins are in a 10p coin?</a:t>
            </a:r>
            <a:endParaRPr lang="en-GB" b="1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91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4698" y="2515201"/>
            <a:ext cx="10515600" cy="1325563"/>
          </a:xfrm>
          <a:solidFill>
            <a:srgbClr val="FF5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5400" b="1" dirty="0" smtClean="0"/>
              <a:t>Here are some ideas to help you…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280117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Counting</a:t>
            </a:r>
            <a:r>
              <a:rPr lang="en-GB" b="1" u="sng" dirty="0" smtClean="0"/>
              <a:t> 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042"/>
          <a:stretch/>
        </p:blipFill>
        <p:spPr>
          <a:xfrm>
            <a:off x="729049" y="1843732"/>
            <a:ext cx="3016078" cy="4381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950" y="1083660"/>
            <a:ext cx="4572257" cy="25640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5256" y="3647688"/>
            <a:ext cx="5124450" cy="267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3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Looking for numbers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6432" b="64675"/>
          <a:stretch/>
        </p:blipFill>
        <p:spPr>
          <a:xfrm>
            <a:off x="6045539" y="1792477"/>
            <a:ext cx="2153161" cy="22237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634" y="3567936"/>
            <a:ext cx="3124200" cy="3086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72826" t="38157" b="1779"/>
          <a:stretch/>
        </p:blipFill>
        <p:spPr>
          <a:xfrm>
            <a:off x="8907405" y="3435178"/>
            <a:ext cx="1893417" cy="28837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1142" r="28770" b="60900"/>
          <a:stretch/>
        </p:blipFill>
        <p:spPr>
          <a:xfrm>
            <a:off x="1368249" y="1690688"/>
            <a:ext cx="2096529" cy="187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67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Sharing food 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619" y="1895990"/>
            <a:ext cx="845820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69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CRInfant" panose="02010503020300020003" pitchFamily="2" charset="0"/>
              </a:rPr>
              <a:t>Money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288" y="1366261"/>
            <a:ext cx="2859688" cy="2853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9503" y="1195492"/>
            <a:ext cx="3552825" cy="2305050"/>
          </a:xfrm>
          <a:prstGeom prst="rect">
            <a:avLst/>
          </a:prstGeom>
        </p:spPr>
      </p:pic>
      <p:pic>
        <p:nvPicPr>
          <p:cNvPr id="1026" name="Picture 2" descr="Image result for shopping as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819" y="4330909"/>
            <a:ext cx="2975509" cy="212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563" y="4262821"/>
            <a:ext cx="361950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35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Websites you can use at home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www.maths-games.org</a:t>
            </a:r>
            <a:endParaRPr lang="en-GB" dirty="0" smtClean="0"/>
          </a:p>
          <a:p>
            <a:pPr marL="0" indent="0" algn="ctr">
              <a:buNone/>
            </a:pPr>
            <a:r>
              <a:rPr lang="en-GB" dirty="0" smtClean="0">
                <a:hlinkClick r:id="rId3"/>
              </a:rPr>
              <a:t>www.ictgames.com</a:t>
            </a:r>
            <a:endParaRPr lang="en-GB" dirty="0" smtClean="0"/>
          </a:p>
          <a:p>
            <a:pPr marL="0" indent="0" algn="ctr">
              <a:buNone/>
            </a:pPr>
            <a:r>
              <a:rPr lang="en-GB" dirty="0" smtClean="0">
                <a:hlinkClick r:id="rId4"/>
              </a:rPr>
              <a:t>www.bbc.co.uk/schools</a:t>
            </a:r>
            <a:endParaRPr lang="en-GB" dirty="0" smtClean="0"/>
          </a:p>
          <a:p>
            <a:pPr marL="0" indent="0" algn="ctr">
              <a:buNone/>
            </a:pPr>
            <a:r>
              <a:rPr lang="en-GB" dirty="0" smtClean="0">
                <a:hlinkClick r:id="rId5"/>
              </a:rPr>
              <a:t>www.crickweb.co.uk</a:t>
            </a:r>
            <a:r>
              <a:rPr lang="en-GB" dirty="0" smtClean="0"/>
              <a:t>   </a:t>
            </a:r>
          </a:p>
          <a:p>
            <a:pPr marL="0" indent="0" algn="ctr">
              <a:buNone/>
            </a:pPr>
            <a:r>
              <a:rPr lang="en-GB" dirty="0" smtClean="0">
                <a:hlinkClick r:id="rId6"/>
              </a:rPr>
              <a:t>www.topmarks.co.uk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10639" y="5462649"/>
            <a:ext cx="2790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 Kavanagh 2019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36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344</Words>
  <Application>Microsoft Office PowerPoint</Application>
  <PresentationFormat>Widescreen</PresentationFormat>
  <Paragraphs>86</Paragraphs>
  <Slides>24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Comic Sans MS</vt:lpstr>
      <vt:lpstr>Sassoon</vt:lpstr>
      <vt:lpstr>SassoonCRInfant</vt:lpstr>
      <vt:lpstr>Office Theme</vt:lpstr>
      <vt:lpstr>What Maths looks like in Reception at Glebe</vt:lpstr>
      <vt:lpstr> Early Years Curriculum - Number </vt:lpstr>
      <vt:lpstr>Ordering numbers  Order these numbers from smallest to largest:</vt:lpstr>
      <vt:lpstr>Understanding the Value of numbers</vt:lpstr>
      <vt:lpstr>PowerPoint Presentation</vt:lpstr>
      <vt:lpstr>One more and one less</vt:lpstr>
      <vt:lpstr>Addition and Subtraction </vt:lpstr>
      <vt:lpstr>Same problem, different method</vt:lpstr>
      <vt:lpstr>Early stages of division </vt:lpstr>
      <vt:lpstr>Doubling and halving</vt:lpstr>
      <vt:lpstr>Early years curriculum – Shape, Space and Measure </vt:lpstr>
      <vt:lpstr>Shapes – 2D and 3D shapes</vt:lpstr>
      <vt:lpstr>Repeated patterns</vt:lpstr>
      <vt:lpstr>Measures</vt:lpstr>
      <vt:lpstr>Measures – time </vt:lpstr>
      <vt:lpstr>Positional language</vt:lpstr>
      <vt:lpstr>Distance </vt:lpstr>
      <vt:lpstr>Money</vt:lpstr>
      <vt:lpstr>Here are some ideas to help you…</vt:lpstr>
      <vt:lpstr>Counting </vt:lpstr>
      <vt:lpstr>Looking for numbers</vt:lpstr>
      <vt:lpstr>Sharing food </vt:lpstr>
      <vt:lpstr>Money</vt:lpstr>
      <vt:lpstr>Websites you can use at home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Maths looks like in Reception</dc:title>
  <dc:creator>Rebecca Kavanagh</dc:creator>
  <cp:lastModifiedBy>Ruth Wands</cp:lastModifiedBy>
  <cp:revision>36</cp:revision>
  <dcterms:created xsi:type="dcterms:W3CDTF">2019-03-27T15:14:19Z</dcterms:created>
  <dcterms:modified xsi:type="dcterms:W3CDTF">2019-04-03T12:31:02Z</dcterms:modified>
</cp:coreProperties>
</file>